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slideLayouts/slideLayout2.xml" ContentType="application/vnd.openxmlformats-officedocument.presentationml.slideLayout+xml"/>
  <Override PartName="/ppt/theme/theme3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media/image23.jpg" ContentType="image/png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bookmarkIdSeed="2">
  <p:sldMasterIdLst>
    <p:sldMasterId id="2147483651" r:id="rId1"/>
    <p:sldMasterId id="2147483664" r:id="rId2"/>
    <p:sldMasterId id="2147483666" r:id="rId3"/>
    <p:sldMasterId id="2147483669" r:id="rId4"/>
  </p:sldMasterIdLst>
  <p:notesMasterIdLst>
    <p:notesMasterId r:id="rId16"/>
  </p:notesMasterIdLst>
  <p:handoutMasterIdLst>
    <p:handoutMasterId r:id="rId17"/>
  </p:handoutMasterIdLst>
  <p:sldIdLst>
    <p:sldId id="355" r:id="rId5"/>
    <p:sldId id="349" r:id="rId6"/>
    <p:sldId id="350" r:id="rId7"/>
    <p:sldId id="361" r:id="rId8"/>
    <p:sldId id="351" r:id="rId9"/>
    <p:sldId id="299" r:id="rId10"/>
    <p:sldId id="348" r:id="rId11"/>
    <p:sldId id="362" r:id="rId12"/>
    <p:sldId id="363" r:id="rId13"/>
    <p:sldId id="352" r:id="rId14"/>
    <p:sldId id="263" r:id="rId15"/>
  </p:sldIdLst>
  <p:sldSz cx="9144000" cy="5143500" type="screen16x9"/>
  <p:notesSz cx="6724650" cy="9774238"/>
  <p:defaultTextStyle>
    <a:defPPr>
      <a:defRPr lang="it-IT"/>
    </a:defPPr>
    <a:lvl1pPr marL="0" algn="l" defTabSz="4571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54" algn="l" defTabSz="4571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09" algn="l" defTabSz="4571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62" algn="l" defTabSz="4571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17" algn="l" defTabSz="4571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71" algn="l" defTabSz="4571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926" algn="l" defTabSz="4571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80" algn="l" defTabSz="4571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235" algn="l" defTabSz="4571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ario Goddi" initials="" lastIdx="1" clrIdx="0"/>
  <p:cmAuthor id="1" name="Simone" initials="" lastIdx="13" clrIdx="1"/>
  <p:cmAuthor id="2" name="ilenia beghin" initials="ib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2D2"/>
    <a:srgbClr val="1F497D"/>
    <a:srgbClr val="DBEEF4"/>
    <a:srgbClr val="606060"/>
    <a:srgbClr val="9AC59F"/>
    <a:srgbClr val="B8DBB9"/>
    <a:srgbClr val="1E1D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205" autoAdjust="0"/>
    <p:restoredTop sz="95730" autoAdjust="0"/>
  </p:normalViewPr>
  <p:slideViewPr>
    <p:cSldViewPr snapToGrid="0" snapToObjects="1">
      <p:cViewPr varScale="1">
        <p:scale>
          <a:sx n="149" d="100"/>
          <a:sy n="149" d="100"/>
        </p:scale>
        <p:origin x="126" y="45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0" d="100"/>
        <a:sy n="140" d="100"/>
      </p:scale>
      <p:origin x="0" y="481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9F2D0C5-7A77-4277-A781-D0272E1FD57C}" type="doc">
      <dgm:prSet loTypeId="urn:microsoft.com/office/officeart/2005/8/layout/vList4" loCatId="picture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it-IT"/>
        </a:p>
      </dgm:t>
    </dgm:pt>
    <dgm:pt modelId="{7B3F2538-C5AE-45FB-ADA9-F446CAABF90F}">
      <dgm:prSet phldrT="[Testo]" custT="1"/>
      <dgm:spPr>
        <a:ln>
          <a:solidFill>
            <a:schemeClr val="bg1"/>
          </a:solidFill>
        </a:ln>
      </dgm:spPr>
      <dgm:t>
        <a:bodyPr/>
        <a:lstStyle/>
        <a:p>
          <a:pPr marL="0" indent="0"/>
          <a:r>
            <a:rPr lang="it-IT" sz="1400" b="1" dirty="0"/>
            <a:t>8.183 sedi </a:t>
          </a:r>
          <a:r>
            <a:rPr lang="it-IT" sz="1400" b="1" dirty="0">
              <a:latin typeface="Calibri" panose="020F0502020204030204" pitchFamily="34" charset="0"/>
            </a:rPr>
            <a:t>d’impresa</a:t>
          </a:r>
          <a:r>
            <a:rPr lang="it-IT" sz="1400" b="1" dirty="0"/>
            <a:t> e 1.761 filiali dipendenti attive per un totale di 9.944 localizzazioni </a:t>
          </a:r>
        </a:p>
      </dgm:t>
    </dgm:pt>
    <dgm:pt modelId="{FCAF404F-267E-4774-8915-9A0A1B4B928D}" type="parTrans" cxnId="{96B3AF09-42FA-4E07-9B3B-58F45644E63B}">
      <dgm:prSet/>
      <dgm:spPr/>
      <dgm:t>
        <a:bodyPr/>
        <a:lstStyle/>
        <a:p>
          <a:endParaRPr lang="it-IT"/>
        </a:p>
      </dgm:t>
    </dgm:pt>
    <dgm:pt modelId="{424E0568-98B5-47B6-97D4-43B43CC1987F}" type="sibTrans" cxnId="{96B3AF09-42FA-4E07-9B3B-58F45644E63B}">
      <dgm:prSet/>
      <dgm:spPr/>
      <dgm:t>
        <a:bodyPr/>
        <a:lstStyle/>
        <a:p>
          <a:endParaRPr lang="it-IT"/>
        </a:p>
      </dgm:t>
    </dgm:pt>
    <dgm:pt modelId="{0305BAE2-13CF-465C-A601-288D2CA30103}">
      <dgm:prSet phldrT="[Testo]"/>
      <dgm:spPr>
        <a:ln>
          <a:solidFill>
            <a:schemeClr val="bg1"/>
          </a:solidFill>
        </a:ln>
      </dgm:spPr>
      <dgm:t>
        <a:bodyPr/>
        <a:lstStyle/>
        <a:p>
          <a:pPr marL="0" indent="0"/>
          <a:r>
            <a:rPr lang="it-IT" sz="1100" i="1" dirty="0"/>
            <a:t> il 10,2% delle localizzazioni della provincia di Treviso</a:t>
          </a:r>
        </a:p>
      </dgm:t>
    </dgm:pt>
    <dgm:pt modelId="{5E1599C5-DB0B-4B5F-A73D-C2B2A08DB37C}" type="parTrans" cxnId="{8ED5904D-F2B6-4808-B7A3-E002DE4F2497}">
      <dgm:prSet/>
      <dgm:spPr/>
      <dgm:t>
        <a:bodyPr/>
        <a:lstStyle/>
        <a:p>
          <a:endParaRPr lang="it-IT"/>
        </a:p>
      </dgm:t>
    </dgm:pt>
    <dgm:pt modelId="{CFC9AF2E-CF46-43CC-9BC4-91EDAED4ED87}" type="sibTrans" cxnId="{8ED5904D-F2B6-4808-B7A3-E002DE4F2497}">
      <dgm:prSet/>
      <dgm:spPr/>
      <dgm:t>
        <a:bodyPr/>
        <a:lstStyle/>
        <a:p>
          <a:endParaRPr lang="it-IT"/>
        </a:p>
      </dgm:t>
    </dgm:pt>
    <dgm:pt modelId="{D0DC1604-4AAD-44F0-80F2-7759C5508EAA}">
      <dgm:prSet phldrT="[Testo]"/>
      <dgm:spPr>
        <a:ln>
          <a:solidFill>
            <a:schemeClr val="bg1"/>
          </a:solidFill>
        </a:ln>
      </dgm:spPr>
      <dgm:t>
        <a:bodyPr/>
        <a:lstStyle/>
        <a:p>
          <a:pPr marL="57150" indent="0"/>
          <a:endParaRPr lang="it-IT" sz="1100" dirty="0"/>
        </a:p>
      </dgm:t>
    </dgm:pt>
    <dgm:pt modelId="{60A65391-9BC5-4CD7-9B1B-CB3709C12A12}" type="parTrans" cxnId="{FFEA93EE-B3AD-41CC-9636-0BD4239C3B47}">
      <dgm:prSet/>
      <dgm:spPr/>
      <dgm:t>
        <a:bodyPr/>
        <a:lstStyle/>
        <a:p>
          <a:endParaRPr lang="it-IT"/>
        </a:p>
      </dgm:t>
    </dgm:pt>
    <dgm:pt modelId="{203735BF-CC4A-463E-9844-12523CF3DBEA}" type="sibTrans" cxnId="{FFEA93EE-B3AD-41CC-9636-0BD4239C3B47}">
      <dgm:prSet/>
      <dgm:spPr/>
      <dgm:t>
        <a:bodyPr/>
        <a:lstStyle/>
        <a:p>
          <a:endParaRPr lang="it-IT"/>
        </a:p>
      </dgm:t>
    </dgm:pt>
    <dgm:pt modelId="{9C7541E9-5969-4509-86C5-DD07141708D8}">
      <dgm:prSet phldrT="[Testo]" custT="1"/>
      <dgm:spPr>
        <a:ln>
          <a:solidFill>
            <a:schemeClr val="bg1"/>
          </a:solidFill>
        </a:ln>
      </dgm:spPr>
      <dgm:t>
        <a:bodyPr/>
        <a:lstStyle/>
        <a:p>
          <a:pPr marL="72000"/>
          <a:r>
            <a:rPr lang="it-IT" sz="1400" b="1" dirty="0"/>
            <a:t>37.304 addetti nel territorio </a:t>
          </a:r>
        </a:p>
      </dgm:t>
    </dgm:pt>
    <dgm:pt modelId="{F2BB38F7-66BC-4CAA-8B00-7C0DAE66F04C}" type="parTrans" cxnId="{59B3DC9F-783C-46F0-A06A-55E7D081CC92}">
      <dgm:prSet/>
      <dgm:spPr/>
      <dgm:t>
        <a:bodyPr/>
        <a:lstStyle/>
        <a:p>
          <a:endParaRPr lang="it-IT"/>
        </a:p>
      </dgm:t>
    </dgm:pt>
    <dgm:pt modelId="{2987F800-B94A-4236-A4A5-FAC7047DE73E}" type="sibTrans" cxnId="{59B3DC9F-783C-46F0-A06A-55E7D081CC92}">
      <dgm:prSet/>
      <dgm:spPr/>
      <dgm:t>
        <a:bodyPr/>
        <a:lstStyle/>
        <a:p>
          <a:endParaRPr lang="it-IT"/>
        </a:p>
      </dgm:t>
    </dgm:pt>
    <dgm:pt modelId="{7A8E2DA1-2A93-4D3C-8894-47D7E5F3E406}">
      <dgm:prSet phldrT="[Testo]" custT="1"/>
      <dgm:spPr>
        <a:ln>
          <a:solidFill>
            <a:schemeClr val="bg1"/>
          </a:solidFill>
        </a:ln>
      </dgm:spPr>
      <dgm:t>
        <a:bodyPr/>
        <a:lstStyle/>
        <a:p>
          <a:pPr marL="72000"/>
          <a:r>
            <a:rPr lang="it-IT" sz="1100" i="1" dirty="0"/>
            <a:t> l’11,7% degli addetti della provincia di Treviso</a:t>
          </a:r>
        </a:p>
      </dgm:t>
    </dgm:pt>
    <dgm:pt modelId="{83C5D041-EA64-4826-B20B-328654F875F6}" type="parTrans" cxnId="{B2F83550-D5CA-48B4-9525-9FFAA99BE4F3}">
      <dgm:prSet/>
      <dgm:spPr/>
      <dgm:t>
        <a:bodyPr/>
        <a:lstStyle/>
        <a:p>
          <a:endParaRPr lang="it-IT"/>
        </a:p>
      </dgm:t>
    </dgm:pt>
    <dgm:pt modelId="{BD1DBF20-9008-427F-B04C-5E42E438FAD3}" type="sibTrans" cxnId="{B2F83550-D5CA-48B4-9525-9FFAA99BE4F3}">
      <dgm:prSet/>
      <dgm:spPr/>
      <dgm:t>
        <a:bodyPr/>
        <a:lstStyle/>
        <a:p>
          <a:endParaRPr lang="it-IT"/>
        </a:p>
      </dgm:t>
    </dgm:pt>
    <dgm:pt modelId="{B3D29091-3504-4533-8FDF-3B2F598B614E}">
      <dgm:prSet phldrT="[Testo]"/>
      <dgm:spPr>
        <a:ln>
          <a:solidFill>
            <a:schemeClr val="bg1"/>
          </a:solidFill>
        </a:ln>
      </dgm:spPr>
      <dgm:t>
        <a:bodyPr/>
        <a:lstStyle/>
        <a:p>
          <a:pPr marL="0" indent="0"/>
          <a:r>
            <a:rPr lang="it-IT" sz="1100" b="1" i="0" dirty="0"/>
            <a:t> -386 unità (-3,7%) rispetto a dieci anni fa</a:t>
          </a:r>
        </a:p>
      </dgm:t>
    </dgm:pt>
    <dgm:pt modelId="{452D93B1-97B2-4E20-8312-2F09C942AA85}" type="parTrans" cxnId="{338B98B1-8E0E-4F6F-AC3A-DA9D63F21294}">
      <dgm:prSet/>
      <dgm:spPr/>
      <dgm:t>
        <a:bodyPr/>
        <a:lstStyle/>
        <a:p>
          <a:endParaRPr lang="it-IT"/>
        </a:p>
      </dgm:t>
    </dgm:pt>
    <dgm:pt modelId="{8E3E386F-C85B-4500-B7F6-210D69DBF795}" type="sibTrans" cxnId="{338B98B1-8E0E-4F6F-AC3A-DA9D63F21294}">
      <dgm:prSet/>
      <dgm:spPr/>
      <dgm:t>
        <a:bodyPr/>
        <a:lstStyle/>
        <a:p>
          <a:endParaRPr lang="it-IT"/>
        </a:p>
      </dgm:t>
    </dgm:pt>
    <dgm:pt modelId="{2930B62B-537B-4BAE-8EEE-510F5175F9ED}">
      <dgm:prSet phldrT="[Testo]" custT="1"/>
      <dgm:spPr>
        <a:ln>
          <a:solidFill>
            <a:schemeClr val="bg1"/>
          </a:solidFill>
        </a:ln>
      </dgm:spPr>
      <dgm:t>
        <a:bodyPr/>
        <a:lstStyle/>
        <a:p>
          <a:pPr marL="0" indent="0"/>
          <a:r>
            <a:rPr lang="it-IT" sz="1100" b="1" i="0" dirty="0"/>
            <a:t> +119 (+1,2%) unità rispetto allo scorso anno</a:t>
          </a:r>
        </a:p>
      </dgm:t>
    </dgm:pt>
    <dgm:pt modelId="{13F8F43E-CDC5-436B-ACA5-D31E13A0AAF5}" type="parTrans" cxnId="{068DD569-F97E-4CD7-9087-03663EFDFA49}">
      <dgm:prSet/>
      <dgm:spPr/>
      <dgm:t>
        <a:bodyPr/>
        <a:lstStyle/>
        <a:p>
          <a:endParaRPr lang="it-IT"/>
        </a:p>
      </dgm:t>
    </dgm:pt>
    <dgm:pt modelId="{8BE3E7F4-BDEC-4099-B90B-18828F869BCD}" type="sibTrans" cxnId="{068DD569-F97E-4CD7-9087-03663EFDFA49}">
      <dgm:prSet/>
      <dgm:spPr/>
      <dgm:t>
        <a:bodyPr/>
        <a:lstStyle/>
        <a:p>
          <a:endParaRPr lang="it-IT"/>
        </a:p>
      </dgm:t>
    </dgm:pt>
    <dgm:pt modelId="{AF9FCE35-D7F4-48A5-A375-A09B155BA2AA}">
      <dgm:prSet phldrT="[Testo]"/>
      <dgm:spPr>
        <a:ln>
          <a:solidFill>
            <a:schemeClr val="bg1"/>
          </a:solidFill>
        </a:ln>
      </dgm:spPr>
      <dgm:t>
        <a:bodyPr/>
        <a:lstStyle/>
        <a:p>
          <a:pPr marL="57150" indent="0"/>
          <a:endParaRPr lang="it-IT" sz="1100" b="1" i="0" dirty="0"/>
        </a:p>
      </dgm:t>
    </dgm:pt>
    <dgm:pt modelId="{BEB57494-66A7-4F79-8308-C3B7B12EF666}" type="parTrans" cxnId="{DEADD240-5D53-4322-A875-19E791F1F0AB}">
      <dgm:prSet/>
      <dgm:spPr/>
      <dgm:t>
        <a:bodyPr/>
        <a:lstStyle/>
        <a:p>
          <a:endParaRPr lang="it-IT"/>
        </a:p>
      </dgm:t>
    </dgm:pt>
    <dgm:pt modelId="{4C1A80D8-EC22-43F2-9D33-F9CC3F6BCD73}" type="sibTrans" cxnId="{DEADD240-5D53-4322-A875-19E791F1F0AB}">
      <dgm:prSet/>
      <dgm:spPr/>
      <dgm:t>
        <a:bodyPr/>
        <a:lstStyle/>
        <a:p>
          <a:endParaRPr lang="it-IT"/>
        </a:p>
      </dgm:t>
    </dgm:pt>
    <dgm:pt modelId="{ADF750A7-8B9A-453D-B497-BD192E9066F5}" type="pres">
      <dgm:prSet presAssocID="{D9F2D0C5-7A77-4277-A781-D0272E1FD57C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B5219B76-9AA2-4FDF-BECC-87999E7E665C}" type="pres">
      <dgm:prSet presAssocID="{7B3F2538-C5AE-45FB-ADA9-F446CAABF90F}" presName="comp" presStyleCnt="0"/>
      <dgm:spPr/>
    </dgm:pt>
    <dgm:pt modelId="{9C6EFBA9-1C39-424A-8C22-2E66A8DA7881}" type="pres">
      <dgm:prSet presAssocID="{7B3F2538-C5AE-45FB-ADA9-F446CAABF90F}" presName="box" presStyleLbl="node1" presStyleIdx="0" presStyleCnt="2" custScaleY="50790" custLinFactNeighborX="3098"/>
      <dgm:spPr/>
      <dgm:t>
        <a:bodyPr/>
        <a:lstStyle/>
        <a:p>
          <a:endParaRPr lang="it-IT"/>
        </a:p>
      </dgm:t>
    </dgm:pt>
    <dgm:pt modelId="{5A979967-4514-4023-86AD-1DAC54D04438}" type="pres">
      <dgm:prSet presAssocID="{7B3F2538-C5AE-45FB-ADA9-F446CAABF90F}" presName="img" presStyleLbl="fgImgPlace1" presStyleIdx="0" presStyleCnt="2" custScaleX="54933" custScaleY="35615" custLinFactNeighborX="-7558" custLinFactNeighborY="-5016"/>
      <dgm:spPr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</dgm:spPr>
    </dgm:pt>
    <dgm:pt modelId="{9FD654BC-E6CF-4933-83CB-0AFFB12113AE}" type="pres">
      <dgm:prSet presAssocID="{7B3F2538-C5AE-45FB-ADA9-F446CAABF90F}" presName="text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6561C9AD-DC64-4660-B4BC-3ABFEA33C130}" type="pres">
      <dgm:prSet presAssocID="{424E0568-98B5-47B6-97D4-43B43CC1987F}" presName="spacer" presStyleCnt="0"/>
      <dgm:spPr/>
    </dgm:pt>
    <dgm:pt modelId="{D786FC54-5A24-4AE6-B84F-F82609E99B11}" type="pres">
      <dgm:prSet presAssocID="{9C7541E9-5969-4509-86C5-DD07141708D8}" presName="comp" presStyleCnt="0"/>
      <dgm:spPr/>
    </dgm:pt>
    <dgm:pt modelId="{A0C9025D-450D-46D8-8A3E-BB35EB6C6C8B}" type="pres">
      <dgm:prSet presAssocID="{9C7541E9-5969-4509-86C5-DD07141708D8}" presName="box" presStyleLbl="node1" presStyleIdx="1" presStyleCnt="2" custScaleY="79717" custLinFactNeighborY="51"/>
      <dgm:spPr/>
      <dgm:t>
        <a:bodyPr/>
        <a:lstStyle/>
        <a:p>
          <a:endParaRPr lang="it-IT"/>
        </a:p>
      </dgm:t>
    </dgm:pt>
    <dgm:pt modelId="{DC9DDC6B-C32B-40DE-B443-CB90CD492C82}" type="pres">
      <dgm:prSet presAssocID="{9C7541E9-5969-4509-86C5-DD07141708D8}" presName="img" presStyleLbl="fgImgPlace1" presStyleIdx="1" presStyleCnt="2" custScaleX="65670" custScaleY="32530" custLinFactNeighborX="-6705" custLinFactNeighborY="-29712"/>
      <dgm:spPr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</dgm:spPr>
    </dgm:pt>
    <dgm:pt modelId="{DEAE6AC3-0146-4F48-BC68-F4CED8B6656D}" type="pres">
      <dgm:prSet presAssocID="{9C7541E9-5969-4509-86C5-DD07141708D8}" presName="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FFEA93EE-B3AD-41CC-9636-0BD4239C3B47}" srcId="{7B3F2538-C5AE-45FB-ADA9-F446CAABF90F}" destId="{D0DC1604-4AAD-44F0-80F2-7759C5508EAA}" srcOrd="4" destOrd="0" parTransId="{60A65391-9BC5-4CD7-9B1B-CB3709C12A12}" sibTransId="{203735BF-CC4A-463E-9844-12523CF3DBEA}"/>
    <dgm:cxn modelId="{DF78F954-05F1-49A5-BD31-B3F328707D26}" type="presOf" srcId="{7B3F2538-C5AE-45FB-ADA9-F446CAABF90F}" destId="{9FD654BC-E6CF-4933-83CB-0AFFB12113AE}" srcOrd="1" destOrd="0" presId="urn:microsoft.com/office/officeart/2005/8/layout/vList4"/>
    <dgm:cxn modelId="{71E8BE3B-FDBB-4B04-ABB4-0D0CB44A1433}" type="presOf" srcId="{7A8E2DA1-2A93-4D3C-8894-47D7E5F3E406}" destId="{DEAE6AC3-0146-4F48-BC68-F4CED8B6656D}" srcOrd="1" destOrd="1" presId="urn:microsoft.com/office/officeart/2005/8/layout/vList4"/>
    <dgm:cxn modelId="{C5199F26-F531-4A1C-B496-FEA1C1DE3939}" type="presOf" srcId="{2930B62B-537B-4BAE-8EEE-510F5175F9ED}" destId="{9C6EFBA9-1C39-424A-8C22-2E66A8DA7881}" srcOrd="0" destOrd="2" presId="urn:microsoft.com/office/officeart/2005/8/layout/vList4"/>
    <dgm:cxn modelId="{07837349-AFA6-47B2-9A38-C05B5DF27021}" type="presOf" srcId="{0305BAE2-13CF-465C-A601-288D2CA30103}" destId="{9FD654BC-E6CF-4933-83CB-0AFFB12113AE}" srcOrd="1" destOrd="1" presId="urn:microsoft.com/office/officeart/2005/8/layout/vList4"/>
    <dgm:cxn modelId="{B2F83550-D5CA-48B4-9525-9FFAA99BE4F3}" srcId="{9C7541E9-5969-4509-86C5-DD07141708D8}" destId="{7A8E2DA1-2A93-4D3C-8894-47D7E5F3E406}" srcOrd="0" destOrd="0" parTransId="{83C5D041-EA64-4826-B20B-328654F875F6}" sibTransId="{BD1DBF20-9008-427F-B04C-5E42E438FAD3}"/>
    <dgm:cxn modelId="{7F4B6476-67AC-4EC9-A084-46E5E198EAE7}" type="presOf" srcId="{9C7541E9-5969-4509-86C5-DD07141708D8}" destId="{DEAE6AC3-0146-4F48-BC68-F4CED8B6656D}" srcOrd="1" destOrd="0" presId="urn:microsoft.com/office/officeart/2005/8/layout/vList4"/>
    <dgm:cxn modelId="{8ED5904D-F2B6-4808-B7A3-E002DE4F2497}" srcId="{7B3F2538-C5AE-45FB-ADA9-F446CAABF90F}" destId="{0305BAE2-13CF-465C-A601-288D2CA30103}" srcOrd="0" destOrd="0" parTransId="{5E1599C5-DB0B-4B5F-A73D-C2B2A08DB37C}" sibTransId="{CFC9AF2E-CF46-43CC-9BC4-91EDAED4ED87}"/>
    <dgm:cxn modelId="{338B98B1-8E0E-4F6F-AC3A-DA9D63F21294}" srcId="{7B3F2538-C5AE-45FB-ADA9-F446CAABF90F}" destId="{B3D29091-3504-4533-8FDF-3B2F598B614E}" srcOrd="2" destOrd="0" parTransId="{452D93B1-97B2-4E20-8312-2F09C942AA85}" sibTransId="{8E3E386F-C85B-4500-B7F6-210D69DBF795}"/>
    <dgm:cxn modelId="{DEADD240-5D53-4322-A875-19E791F1F0AB}" srcId="{7B3F2538-C5AE-45FB-ADA9-F446CAABF90F}" destId="{AF9FCE35-D7F4-48A5-A375-A09B155BA2AA}" srcOrd="3" destOrd="0" parTransId="{BEB57494-66A7-4F79-8308-C3B7B12EF666}" sibTransId="{4C1A80D8-EC22-43F2-9D33-F9CC3F6BCD73}"/>
    <dgm:cxn modelId="{068DD569-F97E-4CD7-9087-03663EFDFA49}" srcId="{7B3F2538-C5AE-45FB-ADA9-F446CAABF90F}" destId="{2930B62B-537B-4BAE-8EEE-510F5175F9ED}" srcOrd="1" destOrd="0" parTransId="{13F8F43E-CDC5-436B-ACA5-D31E13A0AAF5}" sibTransId="{8BE3E7F4-BDEC-4099-B90B-18828F869BCD}"/>
    <dgm:cxn modelId="{59B3DC9F-783C-46F0-A06A-55E7D081CC92}" srcId="{D9F2D0C5-7A77-4277-A781-D0272E1FD57C}" destId="{9C7541E9-5969-4509-86C5-DD07141708D8}" srcOrd="1" destOrd="0" parTransId="{F2BB38F7-66BC-4CAA-8B00-7C0DAE66F04C}" sibTransId="{2987F800-B94A-4236-A4A5-FAC7047DE73E}"/>
    <dgm:cxn modelId="{86BFE38D-98B6-4475-8016-1FFCB6393000}" type="presOf" srcId="{0305BAE2-13CF-465C-A601-288D2CA30103}" destId="{9C6EFBA9-1C39-424A-8C22-2E66A8DA7881}" srcOrd="0" destOrd="1" presId="urn:microsoft.com/office/officeart/2005/8/layout/vList4"/>
    <dgm:cxn modelId="{9ED37B59-6DD7-4C91-B7C6-00CED7888CE8}" type="presOf" srcId="{AF9FCE35-D7F4-48A5-A375-A09B155BA2AA}" destId="{9C6EFBA9-1C39-424A-8C22-2E66A8DA7881}" srcOrd="0" destOrd="4" presId="urn:microsoft.com/office/officeart/2005/8/layout/vList4"/>
    <dgm:cxn modelId="{9DE28784-0933-4B46-8DD6-719C51377FF5}" type="presOf" srcId="{2930B62B-537B-4BAE-8EEE-510F5175F9ED}" destId="{9FD654BC-E6CF-4933-83CB-0AFFB12113AE}" srcOrd="1" destOrd="2" presId="urn:microsoft.com/office/officeart/2005/8/layout/vList4"/>
    <dgm:cxn modelId="{C72D5F28-E76A-4ABF-8FD8-48BF09739C2F}" type="presOf" srcId="{D9F2D0C5-7A77-4277-A781-D0272E1FD57C}" destId="{ADF750A7-8B9A-453D-B497-BD192E9066F5}" srcOrd="0" destOrd="0" presId="urn:microsoft.com/office/officeart/2005/8/layout/vList4"/>
    <dgm:cxn modelId="{8D8936F7-F0AB-4BD2-AC80-A52C7C7ACF0C}" type="presOf" srcId="{D0DC1604-4AAD-44F0-80F2-7759C5508EAA}" destId="{9C6EFBA9-1C39-424A-8C22-2E66A8DA7881}" srcOrd="0" destOrd="5" presId="urn:microsoft.com/office/officeart/2005/8/layout/vList4"/>
    <dgm:cxn modelId="{96B3AF09-42FA-4E07-9B3B-58F45644E63B}" srcId="{D9F2D0C5-7A77-4277-A781-D0272E1FD57C}" destId="{7B3F2538-C5AE-45FB-ADA9-F446CAABF90F}" srcOrd="0" destOrd="0" parTransId="{FCAF404F-267E-4774-8915-9A0A1B4B928D}" sibTransId="{424E0568-98B5-47B6-97D4-43B43CC1987F}"/>
    <dgm:cxn modelId="{250644E4-2409-4359-AF86-8E729A4C98D3}" type="presOf" srcId="{7B3F2538-C5AE-45FB-ADA9-F446CAABF90F}" destId="{9C6EFBA9-1C39-424A-8C22-2E66A8DA7881}" srcOrd="0" destOrd="0" presId="urn:microsoft.com/office/officeart/2005/8/layout/vList4"/>
    <dgm:cxn modelId="{2BB49F40-7FA7-4143-93FB-DA14EF5B7853}" type="presOf" srcId="{9C7541E9-5969-4509-86C5-DD07141708D8}" destId="{A0C9025D-450D-46D8-8A3E-BB35EB6C6C8B}" srcOrd="0" destOrd="0" presId="urn:microsoft.com/office/officeart/2005/8/layout/vList4"/>
    <dgm:cxn modelId="{CD537472-8440-48CB-8170-17E9BDA78E8F}" type="presOf" srcId="{7A8E2DA1-2A93-4D3C-8894-47D7E5F3E406}" destId="{A0C9025D-450D-46D8-8A3E-BB35EB6C6C8B}" srcOrd="0" destOrd="1" presId="urn:microsoft.com/office/officeart/2005/8/layout/vList4"/>
    <dgm:cxn modelId="{36E4E2B7-60F8-46FE-859E-74DCB003B7AF}" type="presOf" srcId="{D0DC1604-4AAD-44F0-80F2-7759C5508EAA}" destId="{9FD654BC-E6CF-4933-83CB-0AFFB12113AE}" srcOrd="1" destOrd="5" presId="urn:microsoft.com/office/officeart/2005/8/layout/vList4"/>
    <dgm:cxn modelId="{6BEB651E-60C0-4E7C-B601-F63B1AFBBB68}" type="presOf" srcId="{B3D29091-3504-4533-8FDF-3B2F598B614E}" destId="{9FD654BC-E6CF-4933-83CB-0AFFB12113AE}" srcOrd="1" destOrd="3" presId="urn:microsoft.com/office/officeart/2005/8/layout/vList4"/>
    <dgm:cxn modelId="{33477058-17A4-4BD7-9D4C-3B4F54D3F3AF}" type="presOf" srcId="{B3D29091-3504-4533-8FDF-3B2F598B614E}" destId="{9C6EFBA9-1C39-424A-8C22-2E66A8DA7881}" srcOrd="0" destOrd="3" presId="urn:microsoft.com/office/officeart/2005/8/layout/vList4"/>
    <dgm:cxn modelId="{E9B41C51-3DE7-4631-B35A-E42C3ADF5F66}" type="presOf" srcId="{AF9FCE35-D7F4-48A5-A375-A09B155BA2AA}" destId="{9FD654BC-E6CF-4933-83CB-0AFFB12113AE}" srcOrd="1" destOrd="4" presId="urn:microsoft.com/office/officeart/2005/8/layout/vList4"/>
    <dgm:cxn modelId="{8E3A85BE-6BB1-41BB-B457-BD7B97403B4F}" type="presParOf" srcId="{ADF750A7-8B9A-453D-B497-BD192E9066F5}" destId="{B5219B76-9AA2-4FDF-BECC-87999E7E665C}" srcOrd="0" destOrd="0" presId="urn:microsoft.com/office/officeart/2005/8/layout/vList4"/>
    <dgm:cxn modelId="{EBB31FC8-1661-48AC-AC6B-3CB24821E5CB}" type="presParOf" srcId="{B5219B76-9AA2-4FDF-BECC-87999E7E665C}" destId="{9C6EFBA9-1C39-424A-8C22-2E66A8DA7881}" srcOrd="0" destOrd="0" presId="urn:microsoft.com/office/officeart/2005/8/layout/vList4"/>
    <dgm:cxn modelId="{5358A93D-3087-4272-B676-18F0EE51912C}" type="presParOf" srcId="{B5219B76-9AA2-4FDF-BECC-87999E7E665C}" destId="{5A979967-4514-4023-86AD-1DAC54D04438}" srcOrd="1" destOrd="0" presId="urn:microsoft.com/office/officeart/2005/8/layout/vList4"/>
    <dgm:cxn modelId="{F81823BB-E432-4C9C-BA13-A8C74261F356}" type="presParOf" srcId="{B5219B76-9AA2-4FDF-BECC-87999E7E665C}" destId="{9FD654BC-E6CF-4933-83CB-0AFFB12113AE}" srcOrd="2" destOrd="0" presId="urn:microsoft.com/office/officeart/2005/8/layout/vList4"/>
    <dgm:cxn modelId="{AE4C3AE8-A7D3-4B76-891F-9F45593B8C7B}" type="presParOf" srcId="{ADF750A7-8B9A-453D-B497-BD192E9066F5}" destId="{6561C9AD-DC64-4660-B4BC-3ABFEA33C130}" srcOrd="1" destOrd="0" presId="urn:microsoft.com/office/officeart/2005/8/layout/vList4"/>
    <dgm:cxn modelId="{E216374E-0679-4547-8087-25BDCE2BD4DC}" type="presParOf" srcId="{ADF750A7-8B9A-453D-B497-BD192E9066F5}" destId="{D786FC54-5A24-4AE6-B84F-F82609E99B11}" srcOrd="2" destOrd="0" presId="urn:microsoft.com/office/officeart/2005/8/layout/vList4"/>
    <dgm:cxn modelId="{E9AE8C1E-FA89-4DC9-A8C2-3B4025504158}" type="presParOf" srcId="{D786FC54-5A24-4AE6-B84F-F82609E99B11}" destId="{A0C9025D-450D-46D8-8A3E-BB35EB6C6C8B}" srcOrd="0" destOrd="0" presId="urn:microsoft.com/office/officeart/2005/8/layout/vList4"/>
    <dgm:cxn modelId="{B4DA0D47-0498-411C-B401-4BA3674F3912}" type="presParOf" srcId="{D786FC54-5A24-4AE6-B84F-F82609E99B11}" destId="{DC9DDC6B-C32B-40DE-B443-CB90CD492C82}" srcOrd="1" destOrd="0" presId="urn:microsoft.com/office/officeart/2005/8/layout/vList4"/>
    <dgm:cxn modelId="{9C8423A3-9D78-4422-A0D3-FCB9F927E49D}" type="presParOf" srcId="{D786FC54-5A24-4AE6-B84F-F82609E99B11}" destId="{DEAE6AC3-0146-4F48-BC68-F4CED8B6656D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F6FD7AC-BC77-4C6C-B83E-E1C5958C1E02}" type="doc">
      <dgm:prSet loTypeId="urn:microsoft.com/office/officeart/2008/layout/VerticalCurvedList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it-IT"/>
        </a:p>
      </dgm:t>
    </dgm:pt>
    <dgm:pt modelId="{B84DDCF9-40D6-44DE-BE0C-DE2926C280C9}">
      <dgm:prSet phldrT="[Testo]" custT="1"/>
      <dgm:spPr>
        <a:ln>
          <a:solidFill>
            <a:srgbClr val="002060"/>
          </a:solidFill>
        </a:ln>
      </dgm:spPr>
      <dgm:t>
        <a:bodyPr/>
        <a:lstStyle/>
        <a:p>
          <a:r>
            <a:rPr lang="it-IT" sz="1100" b="1" dirty="0"/>
            <a:t>2.011 imprese artigiane       </a:t>
          </a:r>
          <a:r>
            <a:rPr lang="it-IT" sz="1100" i="1" dirty="0"/>
            <a:t>(24,6% del totale)</a:t>
          </a:r>
        </a:p>
      </dgm:t>
    </dgm:pt>
    <dgm:pt modelId="{91FD6712-D16F-4ED3-9F47-CA9F52FD6C71}" type="parTrans" cxnId="{0F8F7172-A539-4565-9D79-36A5D1106BCF}">
      <dgm:prSet/>
      <dgm:spPr/>
      <dgm:t>
        <a:bodyPr/>
        <a:lstStyle/>
        <a:p>
          <a:endParaRPr lang="it-IT"/>
        </a:p>
      </dgm:t>
    </dgm:pt>
    <dgm:pt modelId="{F31BA33E-3528-4C55-97C3-92115D403545}" type="sibTrans" cxnId="{0F8F7172-A539-4565-9D79-36A5D1106BCF}">
      <dgm:prSet/>
      <dgm:spPr/>
      <dgm:t>
        <a:bodyPr/>
        <a:lstStyle/>
        <a:p>
          <a:endParaRPr lang="it-IT"/>
        </a:p>
      </dgm:t>
    </dgm:pt>
    <dgm:pt modelId="{35A52E6F-3E7C-45E8-A802-6A4663D8AE1B}">
      <dgm:prSet phldrT="[Testo]"/>
      <dgm:spPr>
        <a:ln>
          <a:solidFill>
            <a:srgbClr val="002060"/>
          </a:solidFill>
        </a:ln>
      </dgm:spPr>
      <dgm:t>
        <a:bodyPr/>
        <a:lstStyle/>
        <a:p>
          <a:r>
            <a:rPr lang="it-IT" b="1" dirty="0"/>
            <a:t>1.646 imprese femminili</a:t>
          </a:r>
        </a:p>
        <a:p>
          <a:r>
            <a:rPr lang="it-IT" i="1" dirty="0"/>
            <a:t>(20,1% del totale)</a:t>
          </a:r>
        </a:p>
      </dgm:t>
    </dgm:pt>
    <dgm:pt modelId="{89F5154B-8AD3-45B0-88BE-FEBDFBC4E8E2}" type="parTrans" cxnId="{4C1A8E2D-E72F-429C-A636-534416CA2454}">
      <dgm:prSet/>
      <dgm:spPr/>
      <dgm:t>
        <a:bodyPr/>
        <a:lstStyle/>
        <a:p>
          <a:endParaRPr lang="it-IT"/>
        </a:p>
      </dgm:t>
    </dgm:pt>
    <dgm:pt modelId="{D97A3A87-EAB3-4B1A-B66E-A714152C303E}" type="sibTrans" cxnId="{4C1A8E2D-E72F-429C-A636-534416CA2454}">
      <dgm:prSet/>
      <dgm:spPr/>
      <dgm:t>
        <a:bodyPr/>
        <a:lstStyle/>
        <a:p>
          <a:endParaRPr lang="it-IT"/>
        </a:p>
      </dgm:t>
    </dgm:pt>
    <dgm:pt modelId="{72947734-1715-46C6-98E4-A9FA0B253DF3}">
      <dgm:prSet phldrT="[Testo]"/>
      <dgm:spPr/>
      <dgm:t>
        <a:bodyPr/>
        <a:lstStyle/>
        <a:p>
          <a:r>
            <a:rPr lang="it-IT" b="1" dirty="0"/>
            <a:t>842 imprese straniere </a:t>
          </a:r>
        </a:p>
        <a:p>
          <a:r>
            <a:rPr lang="it-IT" i="1" dirty="0"/>
            <a:t>(10,3% del totale)</a:t>
          </a:r>
        </a:p>
      </dgm:t>
    </dgm:pt>
    <dgm:pt modelId="{52704EC4-0DA2-4CB9-99AB-C7A341E52B3D}" type="parTrans" cxnId="{DCFB6490-CF54-4CFD-B04E-A8FA2C1BBB84}">
      <dgm:prSet/>
      <dgm:spPr/>
      <dgm:t>
        <a:bodyPr/>
        <a:lstStyle/>
        <a:p>
          <a:endParaRPr lang="it-IT"/>
        </a:p>
      </dgm:t>
    </dgm:pt>
    <dgm:pt modelId="{F9821509-AE52-4B2A-890C-B209A72DC68B}" type="sibTrans" cxnId="{DCFB6490-CF54-4CFD-B04E-A8FA2C1BBB84}">
      <dgm:prSet/>
      <dgm:spPr/>
      <dgm:t>
        <a:bodyPr/>
        <a:lstStyle/>
        <a:p>
          <a:endParaRPr lang="it-IT"/>
        </a:p>
      </dgm:t>
    </dgm:pt>
    <dgm:pt modelId="{749A6236-06B3-4E89-9E14-BF1119623EC1}">
      <dgm:prSet/>
      <dgm:spPr/>
      <dgm:t>
        <a:bodyPr/>
        <a:lstStyle/>
        <a:p>
          <a:r>
            <a:rPr lang="it-IT" b="1" dirty="0"/>
            <a:t>481 imprese giovanili</a:t>
          </a:r>
        </a:p>
        <a:p>
          <a:r>
            <a:rPr lang="it-IT" i="1" dirty="0"/>
            <a:t>(5,9% del totale)</a:t>
          </a:r>
          <a:endParaRPr lang="it-IT" dirty="0"/>
        </a:p>
      </dgm:t>
    </dgm:pt>
    <dgm:pt modelId="{1500DE38-2D28-4042-90E8-A0428FB46BE4}" type="parTrans" cxnId="{DD88DCE7-7A1A-483B-A1D0-B61463C4CB2A}">
      <dgm:prSet/>
      <dgm:spPr/>
      <dgm:t>
        <a:bodyPr/>
        <a:lstStyle/>
        <a:p>
          <a:endParaRPr lang="it-IT"/>
        </a:p>
      </dgm:t>
    </dgm:pt>
    <dgm:pt modelId="{AF18DF30-FDAF-4C89-ACFA-902BABBD6C7F}" type="sibTrans" cxnId="{DD88DCE7-7A1A-483B-A1D0-B61463C4CB2A}">
      <dgm:prSet/>
      <dgm:spPr/>
      <dgm:t>
        <a:bodyPr/>
        <a:lstStyle/>
        <a:p>
          <a:endParaRPr lang="it-IT"/>
        </a:p>
      </dgm:t>
    </dgm:pt>
    <dgm:pt modelId="{D1733C0A-F229-415D-B52A-7C90901497A4}">
      <dgm:prSet/>
      <dgm:spPr>
        <a:solidFill>
          <a:schemeClr val="bg1">
            <a:lumMod val="95000"/>
          </a:schemeClr>
        </a:solidFill>
        <a:ln>
          <a:solidFill>
            <a:srgbClr val="002060"/>
          </a:solidFill>
        </a:ln>
      </dgm:spPr>
      <dgm:t>
        <a:bodyPr/>
        <a:lstStyle/>
        <a:p>
          <a:r>
            <a:rPr lang="it-IT" dirty="0"/>
            <a:t>I              </a:t>
          </a:r>
          <a:r>
            <a:rPr lang="it-IT" b="1" dirty="0"/>
            <a:t>8.183 sedi d’impresa</a:t>
          </a:r>
        </a:p>
        <a:p>
          <a:r>
            <a:rPr lang="it-IT" b="1" dirty="0"/>
            <a:t>                              di cui: </a:t>
          </a:r>
          <a:endParaRPr lang="it-IT" dirty="0"/>
        </a:p>
      </dgm:t>
    </dgm:pt>
    <dgm:pt modelId="{4BD6180E-3267-48ED-B565-E30404E50742}" type="parTrans" cxnId="{1F24E85B-D30F-461B-A517-1E6BE5353559}">
      <dgm:prSet/>
      <dgm:spPr/>
      <dgm:t>
        <a:bodyPr/>
        <a:lstStyle/>
        <a:p>
          <a:endParaRPr lang="it-IT"/>
        </a:p>
      </dgm:t>
    </dgm:pt>
    <dgm:pt modelId="{A3D2FA8D-5FDB-424A-AB5B-F76B16A71BD4}" type="sibTrans" cxnId="{1F24E85B-D30F-461B-A517-1E6BE5353559}">
      <dgm:prSet/>
      <dgm:spPr/>
      <dgm:t>
        <a:bodyPr/>
        <a:lstStyle/>
        <a:p>
          <a:endParaRPr lang="it-IT"/>
        </a:p>
      </dgm:t>
    </dgm:pt>
    <dgm:pt modelId="{9368870A-395C-4C0B-BA64-7A6F4F05BD54}" type="pres">
      <dgm:prSet presAssocID="{1F6FD7AC-BC77-4C6C-B83E-E1C5958C1E02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it-IT"/>
        </a:p>
      </dgm:t>
    </dgm:pt>
    <dgm:pt modelId="{1CE5902C-45D1-4847-AD80-12A91426E972}" type="pres">
      <dgm:prSet presAssocID="{1F6FD7AC-BC77-4C6C-B83E-E1C5958C1E02}" presName="Name1" presStyleCnt="0"/>
      <dgm:spPr/>
    </dgm:pt>
    <dgm:pt modelId="{3F6DF57D-5DDC-4474-AB8A-4C86206F5EB6}" type="pres">
      <dgm:prSet presAssocID="{1F6FD7AC-BC77-4C6C-B83E-E1C5958C1E02}" presName="cycle" presStyleCnt="0"/>
      <dgm:spPr/>
    </dgm:pt>
    <dgm:pt modelId="{E6EA4C8A-848F-4CA8-B6E2-B6405E89F847}" type="pres">
      <dgm:prSet presAssocID="{1F6FD7AC-BC77-4C6C-B83E-E1C5958C1E02}" presName="srcNode" presStyleLbl="node1" presStyleIdx="0" presStyleCnt="5"/>
      <dgm:spPr/>
    </dgm:pt>
    <dgm:pt modelId="{7587B1E4-30C0-432A-9342-9CFD69D45E83}" type="pres">
      <dgm:prSet presAssocID="{1F6FD7AC-BC77-4C6C-B83E-E1C5958C1E02}" presName="conn" presStyleLbl="parChTrans1D2" presStyleIdx="0" presStyleCnt="1"/>
      <dgm:spPr/>
      <dgm:t>
        <a:bodyPr/>
        <a:lstStyle/>
        <a:p>
          <a:endParaRPr lang="it-IT"/>
        </a:p>
      </dgm:t>
    </dgm:pt>
    <dgm:pt modelId="{A25D7CD3-7888-457B-9290-926E9620471C}" type="pres">
      <dgm:prSet presAssocID="{1F6FD7AC-BC77-4C6C-B83E-E1C5958C1E02}" presName="extraNode" presStyleLbl="node1" presStyleIdx="0" presStyleCnt="5"/>
      <dgm:spPr/>
    </dgm:pt>
    <dgm:pt modelId="{EAB47CA8-69F6-4866-B49B-B2E0EC8E305B}" type="pres">
      <dgm:prSet presAssocID="{1F6FD7AC-BC77-4C6C-B83E-E1C5958C1E02}" presName="dstNode" presStyleLbl="node1" presStyleIdx="0" presStyleCnt="5"/>
      <dgm:spPr/>
    </dgm:pt>
    <dgm:pt modelId="{7D0DFFAC-D780-45E9-BDC5-08B572051E11}" type="pres">
      <dgm:prSet presAssocID="{D1733C0A-F229-415D-B52A-7C90901497A4}" presName="text_1" presStyleLbl="node1" presStyleIdx="0" presStyleCnt="5" custScaleX="115640" custScaleY="115029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D6A99E31-1F99-47BD-A2CA-1926581CCE82}" type="pres">
      <dgm:prSet presAssocID="{D1733C0A-F229-415D-B52A-7C90901497A4}" presName="accent_1" presStyleCnt="0"/>
      <dgm:spPr/>
    </dgm:pt>
    <dgm:pt modelId="{BBC4B4AD-A4FF-419C-A057-8E4AF33EF087}" type="pres">
      <dgm:prSet presAssocID="{D1733C0A-F229-415D-B52A-7C90901497A4}" presName="accentRepeatNode" presStyleLbl="solidFgAcc1" presStyleIdx="0" presStyleCnt="5" custScaleX="69694" custScaleY="83737" custLinFactNeighborX="8604" custLinFactNeighborY="-2458"/>
      <dgm:spPr>
        <a:prstGeom prst="rect">
          <a:avLst/>
        </a:prstGeom>
        <a:blipFill rotWithShape="0">
          <a:blip xmlns:r="http://schemas.openxmlformats.org/officeDocument/2006/relationships" r:embed="rId1">
            <a:duotone>
              <a:prstClr val="black"/>
              <a:schemeClr val="bg1">
                <a:lumMod val="95000"/>
                <a:tint val="45000"/>
                <a:satMod val="400000"/>
              </a:schemeClr>
            </a:duotone>
          </a:blip>
          <a:stretch>
            <a:fillRect/>
          </a:stretch>
        </a:blipFill>
        <a:ln>
          <a:noFill/>
        </a:ln>
      </dgm:spPr>
    </dgm:pt>
    <dgm:pt modelId="{6231AA31-8D57-4932-9DD2-4CAC4353CDB8}" type="pres">
      <dgm:prSet presAssocID="{B84DDCF9-40D6-44DE-BE0C-DE2926C280C9}" presName="text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D2979171-BA8C-406F-B09B-7F527908BCF7}" type="pres">
      <dgm:prSet presAssocID="{B84DDCF9-40D6-44DE-BE0C-DE2926C280C9}" presName="accent_2" presStyleCnt="0"/>
      <dgm:spPr/>
    </dgm:pt>
    <dgm:pt modelId="{9F25C196-5D06-4059-A613-DEE41F7047E1}" type="pres">
      <dgm:prSet presAssocID="{B84DDCF9-40D6-44DE-BE0C-DE2926C280C9}" presName="accentRepeatNode" presStyleLbl="solidFgAcc1" presStyleIdx="1" presStyleCnt="5" custScaleX="45460" custScaleY="67890" custLinFactNeighborX="-5878"/>
      <dgm:spPr>
        <a:prstGeom prst="trapezoid">
          <a:avLst/>
        </a:prstGeom>
        <a:blipFill rotWithShape="0">
          <a:blip xmlns:r="http://schemas.openxmlformats.org/officeDocument/2006/relationships"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a:blipFill>
        <a:ln>
          <a:noFill/>
        </a:ln>
      </dgm:spPr>
    </dgm:pt>
    <dgm:pt modelId="{E706D073-8636-4B73-BF45-EC1F3F573F4E}" type="pres">
      <dgm:prSet presAssocID="{749A6236-06B3-4E89-9E14-BF1119623EC1}" presName="text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8A38F03B-E84A-4D42-9AE3-AFD9ADB978F3}" type="pres">
      <dgm:prSet presAssocID="{749A6236-06B3-4E89-9E14-BF1119623EC1}" presName="accent_3" presStyleCnt="0"/>
      <dgm:spPr/>
    </dgm:pt>
    <dgm:pt modelId="{14697389-38A2-4B57-91E0-7D3B0AFE3F65}" type="pres">
      <dgm:prSet presAssocID="{749A6236-06B3-4E89-9E14-BF1119623EC1}" presName="accentRepeatNode" presStyleLbl="solidFgAcc1" presStyleIdx="2" presStyleCnt="5" custScaleX="40304" custScaleY="70947"/>
      <dgm:spPr>
        <a:prstGeom prst="trapezoid">
          <a:avLst/>
        </a:prstGeom>
        <a:blipFill rotWithShape="0">
          <a:blip xmlns:r="http://schemas.openxmlformats.org/officeDocument/2006/relationships" r:embed="rId3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a:blipFill>
        <a:ln>
          <a:noFill/>
        </a:ln>
      </dgm:spPr>
    </dgm:pt>
    <dgm:pt modelId="{B2916CEA-25DA-4E90-A9DD-AC734CFD7F49}" type="pres">
      <dgm:prSet presAssocID="{35A52E6F-3E7C-45E8-A802-6A4663D8AE1B}" presName="text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519CACE2-6E3E-4AD5-B1CF-0B97D378F1A2}" type="pres">
      <dgm:prSet presAssocID="{35A52E6F-3E7C-45E8-A802-6A4663D8AE1B}" presName="accent_4" presStyleCnt="0"/>
      <dgm:spPr/>
    </dgm:pt>
    <dgm:pt modelId="{108A03FA-B45B-4623-9B74-B3CF2600DDF7}" type="pres">
      <dgm:prSet presAssocID="{35A52E6F-3E7C-45E8-A802-6A4663D8AE1B}" presName="accentRepeatNode" presStyleLbl="solidFgAcc1" presStyleIdx="3" presStyleCnt="5" custScaleX="45995" custScaleY="74507"/>
      <dgm:spPr>
        <a:prstGeom prst="trapezoid">
          <a:avLst/>
        </a:prstGeom>
        <a:blipFill rotWithShape="0">
          <a:blip xmlns:r="http://schemas.openxmlformats.org/officeDocument/2006/relationships" r:embed="rId4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a:blipFill>
        <a:ln>
          <a:noFill/>
        </a:ln>
      </dgm:spPr>
    </dgm:pt>
    <dgm:pt modelId="{F42CEC08-C2E8-4967-9B37-D5B3D365DF70}" type="pres">
      <dgm:prSet presAssocID="{72947734-1715-46C6-98E4-A9FA0B253DF3}" presName="text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5BD79205-C4A2-46F3-890E-2FD4D45CDFD2}" type="pres">
      <dgm:prSet presAssocID="{72947734-1715-46C6-98E4-A9FA0B253DF3}" presName="accent_5" presStyleCnt="0"/>
      <dgm:spPr/>
    </dgm:pt>
    <dgm:pt modelId="{1B922FF6-DACD-4E67-846A-A4C09EF95AC6}" type="pres">
      <dgm:prSet presAssocID="{72947734-1715-46C6-98E4-A9FA0B253DF3}" presName="accentRepeatNode" presStyleLbl="solidFgAcc1" presStyleIdx="4" presStyleCnt="5" custScaleX="45112" custScaleY="65530"/>
      <dgm:spPr>
        <a:prstGeom prst="trapezoid">
          <a:avLst/>
        </a:prstGeom>
        <a:blipFill rotWithShape="0">
          <a:blip xmlns:r="http://schemas.openxmlformats.org/officeDocument/2006/relationships" r:embed="rId5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a:blipFill>
        <a:ln>
          <a:noFill/>
        </a:ln>
      </dgm:spPr>
    </dgm:pt>
  </dgm:ptLst>
  <dgm:cxnLst>
    <dgm:cxn modelId="{27E98A03-C08B-4A86-9A26-EDF6DBF8A7F6}" type="presOf" srcId="{1F6FD7AC-BC77-4C6C-B83E-E1C5958C1E02}" destId="{9368870A-395C-4C0B-BA64-7A6F4F05BD54}" srcOrd="0" destOrd="0" presId="urn:microsoft.com/office/officeart/2008/layout/VerticalCurvedList"/>
    <dgm:cxn modelId="{4C1A8E2D-E72F-429C-A636-534416CA2454}" srcId="{1F6FD7AC-BC77-4C6C-B83E-E1C5958C1E02}" destId="{35A52E6F-3E7C-45E8-A802-6A4663D8AE1B}" srcOrd="3" destOrd="0" parTransId="{89F5154B-8AD3-45B0-88BE-FEBDFBC4E8E2}" sibTransId="{D97A3A87-EAB3-4B1A-B66E-A714152C303E}"/>
    <dgm:cxn modelId="{DD88DCE7-7A1A-483B-A1D0-B61463C4CB2A}" srcId="{1F6FD7AC-BC77-4C6C-B83E-E1C5958C1E02}" destId="{749A6236-06B3-4E89-9E14-BF1119623EC1}" srcOrd="2" destOrd="0" parTransId="{1500DE38-2D28-4042-90E8-A0428FB46BE4}" sibTransId="{AF18DF30-FDAF-4C89-ACFA-902BABBD6C7F}"/>
    <dgm:cxn modelId="{0F8F7172-A539-4565-9D79-36A5D1106BCF}" srcId="{1F6FD7AC-BC77-4C6C-B83E-E1C5958C1E02}" destId="{B84DDCF9-40D6-44DE-BE0C-DE2926C280C9}" srcOrd="1" destOrd="0" parTransId="{91FD6712-D16F-4ED3-9F47-CA9F52FD6C71}" sibTransId="{F31BA33E-3528-4C55-97C3-92115D403545}"/>
    <dgm:cxn modelId="{74DF80FB-354E-4896-BF4F-898A1701DCC7}" type="presOf" srcId="{72947734-1715-46C6-98E4-A9FA0B253DF3}" destId="{F42CEC08-C2E8-4967-9B37-D5B3D365DF70}" srcOrd="0" destOrd="0" presId="urn:microsoft.com/office/officeart/2008/layout/VerticalCurvedList"/>
    <dgm:cxn modelId="{201F7FEE-FCF6-4FEB-8F4E-5A3CDE69134C}" type="presOf" srcId="{749A6236-06B3-4E89-9E14-BF1119623EC1}" destId="{E706D073-8636-4B73-BF45-EC1F3F573F4E}" srcOrd="0" destOrd="0" presId="urn:microsoft.com/office/officeart/2008/layout/VerticalCurvedList"/>
    <dgm:cxn modelId="{A20296FC-21DF-4BF6-884C-7F5A1F6F6599}" type="presOf" srcId="{D1733C0A-F229-415D-B52A-7C90901497A4}" destId="{7D0DFFAC-D780-45E9-BDC5-08B572051E11}" srcOrd="0" destOrd="0" presId="urn:microsoft.com/office/officeart/2008/layout/VerticalCurvedList"/>
    <dgm:cxn modelId="{B9BD4AA8-7E1A-487F-852C-5342070D4E67}" type="presOf" srcId="{A3D2FA8D-5FDB-424A-AB5B-F76B16A71BD4}" destId="{7587B1E4-30C0-432A-9342-9CFD69D45E83}" srcOrd="0" destOrd="0" presId="urn:microsoft.com/office/officeart/2008/layout/VerticalCurvedList"/>
    <dgm:cxn modelId="{1841250D-0A43-4FE1-844A-40D1D8366380}" type="presOf" srcId="{35A52E6F-3E7C-45E8-A802-6A4663D8AE1B}" destId="{B2916CEA-25DA-4E90-A9DD-AC734CFD7F49}" srcOrd="0" destOrd="0" presId="urn:microsoft.com/office/officeart/2008/layout/VerticalCurvedList"/>
    <dgm:cxn modelId="{DCFB6490-CF54-4CFD-B04E-A8FA2C1BBB84}" srcId="{1F6FD7AC-BC77-4C6C-B83E-E1C5958C1E02}" destId="{72947734-1715-46C6-98E4-A9FA0B253DF3}" srcOrd="4" destOrd="0" parTransId="{52704EC4-0DA2-4CB9-99AB-C7A341E52B3D}" sibTransId="{F9821509-AE52-4B2A-890C-B209A72DC68B}"/>
    <dgm:cxn modelId="{5311534B-F7DD-4BE5-81C3-8C84BE96B411}" type="presOf" srcId="{B84DDCF9-40D6-44DE-BE0C-DE2926C280C9}" destId="{6231AA31-8D57-4932-9DD2-4CAC4353CDB8}" srcOrd="0" destOrd="0" presId="urn:microsoft.com/office/officeart/2008/layout/VerticalCurvedList"/>
    <dgm:cxn modelId="{1F24E85B-D30F-461B-A517-1E6BE5353559}" srcId="{1F6FD7AC-BC77-4C6C-B83E-E1C5958C1E02}" destId="{D1733C0A-F229-415D-B52A-7C90901497A4}" srcOrd="0" destOrd="0" parTransId="{4BD6180E-3267-48ED-B565-E30404E50742}" sibTransId="{A3D2FA8D-5FDB-424A-AB5B-F76B16A71BD4}"/>
    <dgm:cxn modelId="{2936A2AB-BD8A-4E85-83E3-5356CAEDB136}" type="presParOf" srcId="{9368870A-395C-4C0B-BA64-7A6F4F05BD54}" destId="{1CE5902C-45D1-4847-AD80-12A91426E972}" srcOrd="0" destOrd="0" presId="urn:microsoft.com/office/officeart/2008/layout/VerticalCurvedList"/>
    <dgm:cxn modelId="{F2542105-8C53-4E70-A82B-63570A963A2A}" type="presParOf" srcId="{1CE5902C-45D1-4847-AD80-12A91426E972}" destId="{3F6DF57D-5DDC-4474-AB8A-4C86206F5EB6}" srcOrd="0" destOrd="0" presId="urn:microsoft.com/office/officeart/2008/layout/VerticalCurvedList"/>
    <dgm:cxn modelId="{353241D6-4E86-448A-9A56-F4B573BC0409}" type="presParOf" srcId="{3F6DF57D-5DDC-4474-AB8A-4C86206F5EB6}" destId="{E6EA4C8A-848F-4CA8-B6E2-B6405E89F847}" srcOrd="0" destOrd="0" presId="urn:microsoft.com/office/officeart/2008/layout/VerticalCurvedList"/>
    <dgm:cxn modelId="{5A5860CC-17E6-499A-B2C5-88B62BE7F823}" type="presParOf" srcId="{3F6DF57D-5DDC-4474-AB8A-4C86206F5EB6}" destId="{7587B1E4-30C0-432A-9342-9CFD69D45E83}" srcOrd="1" destOrd="0" presId="urn:microsoft.com/office/officeart/2008/layout/VerticalCurvedList"/>
    <dgm:cxn modelId="{2ED4CB8B-9680-4A60-984C-5C971E624A98}" type="presParOf" srcId="{3F6DF57D-5DDC-4474-AB8A-4C86206F5EB6}" destId="{A25D7CD3-7888-457B-9290-926E9620471C}" srcOrd="2" destOrd="0" presId="urn:microsoft.com/office/officeart/2008/layout/VerticalCurvedList"/>
    <dgm:cxn modelId="{26221E6B-70D7-4A62-9260-CB3B7F46D639}" type="presParOf" srcId="{3F6DF57D-5DDC-4474-AB8A-4C86206F5EB6}" destId="{EAB47CA8-69F6-4866-B49B-B2E0EC8E305B}" srcOrd="3" destOrd="0" presId="urn:microsoft.com/office/officeart/2008/layout/VerticalCurvedList"/>
    <dgm:cxn modelId="{56F49A73-9F17-4F00-8188-0F0F5C1045D1}" type="presParOf" srcId="{1CE5902C-45D1-4847-AD80-12A91426E972}" destId="{7D0DFFAC-D780-45E9-BDC5-08B572051E11}" srcOrd="1" destOrd="0" presId="urn:microsoft.com/office/officeart/2008/layout/VerticalCurvedList"/>
    <dgm:cxn modelId="{745AACAE-12D9-4D0F-BABD-15343A5DB0F0}" type="presParOf" srcId="{1CE5902C-45D1-4847-AD80-12A91426E972}" destId="{D6A99E31-1F99-47BD-A2CA-1926581CCE82}" srcOrd="2" destOrd="0" presId="urn:microsoft.com/office/officeart/2008/layout/VerticalCurvedList"/>
    <dgm:cxn modelId="{1249507B-0922-4572-B4BB-0D2B24C4F584}" type="presParOf" srcId="{D6A99E31-1F99-47BD-A2CA-1926581CCE82}" destId="{BBC4B4AD-A4FF-419C-A057-8E4AF33EF087}" srcOrd="0" destOrd="0" presId="urn:microsoft.com/office/officeart/2008/layout/VerticalCurvedList"/>
    <dgm:cxn modelId="{C2A9424E-7275-44D2-A664-0EF8AFEDB005}" type="presParOf" srcId="{1CE5902C-45D1-4847-AD80-12A91426E972}" destId="{6231AA31-8D57-4932-9DD2-4CAC4353CDB8}" srcOrd="3" destOrd="0" presId="urn:microsoft.com/office/officeart/2008/layout/VerticalCurvedList"/>
    <dgm:cxn modelId="{364D97D8-E110-4430-AFCD-5E564411C471}" type="presParOf" srcId="{1CE5902C-45D1-4847-AD80-12A91426E972}" destId="{D2979171-BA8C-406F-B09B-7F527908BCF7}" srcOrd="4" destOrd="0" presId="urn:microsoft.com/office/officeart/2008/layout/VerticalCurvedList"/>
    <dgm:cxn modelId="{49DF3653-FCEE-4A32-A2DB-B154A632E088}" type="presParOf" srcId="{D2979171-BA8C-406F-B09B-7F527908BCF7}" destId="{9F25C196-5D06-4059-A613-DEE41F7047E1}" srcOrd="0" destOrd="0" presId="urn:microsoft.com/office/officeart/2008/layout/VerticalCurvedList"/>
    <dgm:cxn modelId="{3BC85C29-8E34-4DA0-8579-A9645DCAA38F}" type="presParOf" srcId="{1CE5902C-45D1-4847-AD80-12A91426E972}" destId="{E706D073-8636-4B73-BF45-EC1F3F573F4E}" srcOrd="5" destOrd="0" presId="urn:microsoft.com/office/officeart/2008/layout/VerticalCurvedList"/>
    <dgm:cxn modelId="{EA23EC62-8BF4-4A6C-823A-8AAA641AE40B}" type="presParOf" srcId="{1CE5902C-45D1-4847-AD80-12A91426E972}" destId="{8A38F03B-E84A-4D42-9AE3-AFD9ADB978F3}" srcOrd="6" destOrd="0" presId="urn:microsoft.com/office/officeart/2008/layout/VerticalCurvedList"/>
    <dgm:cxn modelId="{DBE6F5FB-2644-47CB-BCD5-1ACC8F5CF8D1}" type="presParOf" srcId="{8A38F03B-E84A-4D42-9AE3-AFD9ADB978F3}" destId="{14697389-38A2-4B57-91E0-7D3B0AFE3F65}" srcOrd="0" destOrd="0" presId="urn:microsoft.com/office/officeart/2008/layout/VerticalCurvedList"/>
    <dgm:cxn modelId="{54B444AF-5B50-480D-9B0A-EE883E1E94AC}" type="presParOf" srcId="{1CE5902C-45D1-4847-AD80-12A91426E972}" destId="{B2916CEA-25DA-4E90-A9DD-AC734CFD7F49}" srcOrd="7" destOrd="0" presId="urn:microsoft.com/office/officeart/2008/layout/VerticalCurvedList"/>
    <dgm:cxn modelId="{AA15BBD3-733D-4BBD-ACCC-EE03B8B2FA8B}" type="presParOf" srcId="{1CE5902C-45D1-4847-AD80-12A91426E972}" destId="{519CACE2-6E3E-4AD5-B1CF-0B97D378F1A2}" srcOrd="8" destOrd="0" presId="urn:microsoft.com/office/officeart/2008/layout/VerticalCurvedList"/>
    <dgm:cxn modelId="{1412E127-5259-4BEB-95D8-37054395F5E8}" type="presParOf" srcId="{519CACE2-6E3E-4AD5-B1CF-0B97D378F1A2}" destId="{108A03FA-B45B-4623-9B74-B3CF2600DDF7}" srcOrd="0" destOrd="0" presId="urn:microsoft.com/office/officeart/2008/layout/VerticalCurvedList"/>
    <dgm:cxn modelId="{545B79E9-628F-4B56-95EE-16AA979989F1}" type="presParOf" srcId="{1CE5902C-45D1-4847-AD80-12A91426E972}" destId="{F42CEC08-C2E8-4967-9B37-D5B3D365DF70}" srcOrd="9" destOrd="0" presId="urn:microsoft.com/office/officeart/2008/layout/VerticalCurvedList"/>
    <dgm:cxn modelId="{3D274AEB-7412-4E33-88FF-06335FB80C00}" type="presParOf" srcId="{1CE5902C-45D1-4847-AD80-12A91426E972}" destId="{5BD79205-C4A2-46F3-890E-2FD4D45CDFD2}" srcOrd="10" destOrd="0" presId="urn:microsoft.com/office/officeart/2008/layout/VerticalCurvedList"/>
    <dgm:cxn modelId="{CDF546AF-1AEB-4433-845A-D34206246293}" type="presParOf" srcId="{5BD79205-C4A2-46F3-890E-2FD4D45CDFD2}" destId="{1B922FF6-DACD-4E67-846A-A4C09EF95AC6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6EFBA9-1C39-424A-8C22-2E66A8DA7881}">
      <dsp:nvSpPr>
        <dsp:cNvPr id="0" name=""/>
        <dsp:cNvSpPr/>
      </dsp:nvSpPr>
      <dsp:spPr>
        <a:xfrm>
          <a:off x="0" y="0"/>
          <a:ext cx="4724175" cy="102569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b="1" kern="1200" dirty="0"/>
            <a:t>8.183 sedi </a:t>
          </a:r>
          <a:r>
            <a:rPr lang="it-IT" sz="1400" b="1" kern="1200" dirty="0">
              <a:latin typeface="Calibri" panose="020F0502020204030204" pitchFamily="34" charset="0"/>
            </a:rPr>
            <a:t>d’impresa</a:t>
          </a:r>
          <a:r>
            <a:rPr lang="it-IT" sz="1400" b="1" kern="1200" dirty="0"/>
            <a:t> e 1.761 filiali dipendenti attive per un totale di 9.944 localizzazioni </a:t>
          </a:r>
        </a:p>
        <a:p>
          <a:pPr marL="0" lvl="1" indent="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100" i="1" kern="1200" dirty="0"/>
            <a:t> il 10,2% delle localizzazioni della provincia di Treviso</a:t>
          </a:r>
        </a:p>
        <a:p>
          <a:pPr marL="0" lvl="1" indent="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100" b="1" i="0" kern="1200" dirty="0"/>
            <a:t> +119 (+1,2%) unità rispetto allo scorso anno</a:t>
          </a:r>
        </a:p>
        <a:p>
          <a:pPr marL="0" lvl="1" indent="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100" b="1" i="0" kern="1200" dirty="0"/>
            <a:t> -386 unità (-3,7%) rispetto a dieci anni fa</a:t>
          </a:r>
        </a:p>
        <a:p>
          <a:pPr marL="57150" lvl="1" indent="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it-IT" sz="1100" b="1" i="0" kern="1200" dirty="0"/>
        </a:p>
        <a:p>
          <a:pPr marL="57150" lvl="1" indent="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it-IT" sz="1100" kern="1200" dirty="0"/>
        </a:p>
      </dsp:txBody>
      <dsp:txXfrm>
        <a:off x="1146783" y="0"/>
        <a:ext cx="3577392" cy="1025694"/>
      </dsp:txXfrm>
    </dsp:sp>
    <dsp:sp modelId="{5A979967-4514-4023-86AD-1DAC54D04438}">
      <dsp:nvSpPr>
        <dsp:cNvPr id="0" name=""/>
        <dsp:cNvSpPr/>
      </dsp:nvSpPr>
      <dsp:spPr>
        <a:xfrm>
          <a:off x="343441" y="144114"/>
          <a:ext cx="519026" cy="57539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C9025D-450D-46D8-8A3E-BB35EB6C6C8B}">
      <dsp:nvSpPr>
        <dsp:cNvPr id="0" name=""/>
        <dsp:cNvSpPr/>
      </dsp:nvSpPr>
      <dsp:spPr>
        <a:xfrm>
          <a:off x="0" y="1228673"/>
          <a:ext cx="4724175" cy="160987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72000"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b="1" kern="1200" dirty="0"/>
            <a:t>37.304 addetti nel territorio </a:t>
          </a:r>
        </a:p>
        <a:p>
          <a:pPr marL="7200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100" i="1" kern="1200" dirty="0"/>
            <a:t> l’11,7% degli addetti della provincia di Treviso</a:t>
          </a:r>
        </a:p>
      </dsp:txBody>
      <dsp:txXfrm>
        <a:off x="1146783" y="1228673"/>
        <a:ext cx="3577392" cy="1609870"/>
      </dsp:txXfrm>
    </dsp:sp>
    <dsp:sp modelId="{DC9DDC6B-C32B-40DE-B443-CB90CD492C82}">
      <dsp:nvSpPr>
        <dsp:cNvPr id="0" name=""/>
        <dsp:cNvSpPr/>
      </dsp:nvSpPr>
      <dsp:spPr>
        <a:xfrm>
          <a:off x="300777" y="1289780"/>
          <a:ext cx="620473" cy="5255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87B1E4-30C0-432A-9342-9CFD69D45E83}">
      <dsp:nvSpPr>
        <dsp:cNvPr id="0" name=""/>
        <dsp:cNvSpPr/>
      </dsp:nvSpPr>
      <dsp:spPr>
        <a:xfrm>
          <a:off x="-3934932" y="-258122"/>
          <a:ext cx="4580245" cy="4580245"/>
        </a:xfrm>
        <a:prstGeom prst="blockArc">
          <a:avLst>
            <a:gd name="adj1" fmla="val 18900000"/>
            <a:gd name="adj2" fmla="val 2700000"/>
            <a:gd name="adj3" fmla="val 472"/>
          </a:avLst>
        </a:pr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D0DFFAC-D780-45E9-BDC5-08B572051E11}">
      <dsp:nvSpPr>
        <dsp:cNvPr id="0" name=""/>
        <dsp:cNvSpPr/>
      </dsp:nvSpPr>
      <dsp:spPr>
        <a:xfrm>
          <a:off x="47275" y="512536"/>
          <a:ext cx="2719899" cy="489013"/>
        </a:xfrm>
        <a:prstGeom prst="rect">
          <a:avLst/>
        </a:prstGeom>
        <a:solidFill>
          <a:schemeClr val="bg1">
            <a:lumMod val="95000"/>
          </a:schemeClr>
        </a:solidFill>
        <a:ln w="25400" cap="flat" cmpd="sng" algn="ctr">
          <a:solidFill>
            <a:srgbClr val="00206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7440" tIns="27940" rIns="27940" bIns="2794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100" kern="1200" dirty="0"/>
            <a:t>I              </a:t>
          </a:r>
          <a:r>
            <a:rPr lang="it-IT" sz="1100" b="1" kern="1200" dirty="0"/>
            <a:t>8.183 sedi d’impresa</a:t>
          </a: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100" b="1" kern="1200" dirty="0"/>
            <a:t>                              di cui: </a:t>
          </a:r>
          <a:endParaRPr lang="it-IT" sz="1100" kern="1200" dirty="0"/>
        </a:p>
      </dsp:txBody>
      <dsp:txXfrm>
        <a:off x="47275" y="512536"/>
        <a:ext cx="2719899" cy="489013"/>
      </dsp:txXfrm>
    </dsp:sp>
    <dsp:sp modelId="{BBC4B4AD-A4FF-419C-A057-8E4AF33EF087}">
      <dsp:nvSpPr>
        <dsp:cNvPr id="0" name=""/>
        <dsp:cNvSpPr/>
      </dsp:nvSpPr>
      <dsp:spPr>
        <a:xfrm>
          <a:off x="91749" y="521491"/>
          <a:ext cx="370355" cy="444980"/>
        </a:xfrm>
        <a:prstGeom prst="rect">
          <a:avLst/>
        </a:prstGeom>
        <a:blipFill rotWithShape="0">
          <a:blip xmlns:r="http://schemas.openxmlformats.org/officeDocument/2006/relationships" r:embed="rId1">
            <a:duotone>
              <a:prstClr val="black"/>
              <a:schemeClr val="bg1">
                <a:lumMod val="95000"/>
                <a:tint val="45000"/>
                <a:satMod val="400000"/>
              </a:schemeClr>
            </a:duotone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31AA31-8D57-4932-9DD2-4CAC4353CDB8}">
      <dsp:nvSpPr>
        <dsp:cNvPr id="0" name=""/>
        <dsp:cNvSpPr/>
      </dsp:nvSpPr>
      <dsp:spPr>
        <a:xfrm>
          <a:off x="535834" y="1181960"/>
          <a:ext cx="2047410" cy="42512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00206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7440" tIns="27940" rIns="27940" bIns="2794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100" b="1" kern="1200" dirty="0"/>
            <a:t>2.011 imprese artigiane       </a:t>
          </a:r>
          <a:r>
            <a:rPr lang="it-IT" sz="1100" i="1" kern="1200" dirty="0"/>
            <a:t>(24,6% del totale)</a:t>
          </a:r>
        </a:p>
      </dsp:txBody>
      <dsp:txXfrm>
        <a:off x="535834" y="1181960"/>
        <a:ext cx="2047410" cy="425121"/>
      </dsp:txXfrm>
    </dsp:sp>
    <dsp:sp modelId="{9F25C196-5D06-4059-A613-DEE41F7047E1}">
      <dsp:nvSpPr>
        <dsp:cNvPr id="0" name=""/>
        <dsp:cNvSpPr/>
      </dsp:nvSpPr>
      <dsp:spPr>
        <a:xfrm>
          <a:off x="383811" y="1214137"/>
          <a:ext cx="241575" cy="360768"/>
        </a:xfrm>
        <a:prstGeom prst="trapezoid">
          <a:avLst/>
        </a:prstGeom>
        <a:blipFill rotWithShape="0">
          <a:blip xmlns:r="http://schemas.openxmlformats.org/officeDocument/2006/relationships"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706D073-8636-4B73-BF45-EC1F3F573F4E}">
      <dsp:nvSpPr>
        <dsp:cNvPr id="0" name=""/>
        <dsp:cNvSpPr/>
      </dsp:nvSpPr>
      <dsp:spPr>
        <a:xfrm>
          <a:off x="629331" y="1819439"/>
          <a:ext cx="1953913" cy="42512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7440" tIns="27940" rIns="27940" bIns="2794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100" b="1" kern="1200" dirty="0"/>
            <a:t>481 imprese giovanili</a:t>
          </a: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100" i="1" kern="1200" dirty="0"/>
            <a:t>(5,9% del totale)</a:t>
          </a:r>
          <a:endParaRPr lang="it-IT" sz="1100" kern="1200" dirty="0"/>
        </a:p>
      </dsp:txBody>
      <dsp:txXfrm>
        <a:off x="629331" y="1819439"/>
        <a:ext cx="1953913" cy="425121"/>
      </dsp:txXfrm>
    </dsp:sp>
    <dsp:sp modelId="{14697389-38A2-4B57-91E0-7D3B0AFE3F65}">
      <dsp:nvSpPr>
        <dsp:cNvPr id="0" name=""/>
        <dsp:cNvSpPr/>
      </dsp:nvSpPr>
      <dsp:spPr>
        <a:xfrm>
          <a:off x="522243" y="1843493"/>
          <a:ext cx="214176" cy="377013"/>
        </a:xfrm>
        <a:prstGeom prst="trapezoid">
          <a:avLst/>
        </a:prstGeom>
        <a:blipFill rotWithShape="0">
          <a:blip xmlns:r="http://schemas.openxmlformats.org/officeDocument/2006/relationships" r:embed="rId3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916CEA-25DA-4E90-A9DD-AC734CFD7F49}">
      <dsp:nvSpPr>
        <dsp:cNvPr id="0" name=""/>
        <dsp:cNvSpPr/>
      </dsp:nvSpPr>
      <dsp:spPr>
        <a:xfrm>
          <a:off x="535834" y="2456917"/>
          <a:ext cx="2047410" cy="42512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00206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7440" tIns="27940" rIns="27940" bIns="2794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100" b="1" kern="1200" dirty="0"/>
            <a:t>1.646 imprese femminili</a:t>
          </a: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100" i="1" kern="1200" dirty="0"/>
            <a:t>(20,1% del totale)</a:t>
          </a:r>
        </a:p>
      </dsp:txBody>
      <dsp:txXfrm>
        <a:off x="535834" y="2456917"/>
        <a:ext cx="2047410" cy="425121"/>
      </dsp:txXfrm>
    </dsp:sp>
    <dsp:sp modelId="{108A03FA-B45B-4623-9B74-B3CF2600DDF7}">
      <dsp:nvSpPr>
        <dsp:cNvPr id="0" name=""/>
        <dsp:cNvSpPr/>
      </dsp:nvSpPr>
      <dsp:spPr>
        <a:xfrm>
          <a:off x="413625" y="2471512"/>
          <a:ext cx="244418" cy="395931"/>
        </a:xfrm>
        <a:prstGeom prst="trapezoid">
          <a:avLst/>
        </a:prstGeom>
        <a:blipFill rotWithShape="0">
          <a:blip xmlns:r="http://schemas.openxmlformats.org/officeDocument/2006/relationships" r:embed="rId4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2CEC08-C2E8-4967-9B37-D5B3D365DF70}">
      <dsp:nvSpPr>
        <dsp:cNvPr id="0" name=""/>
        <dsp:cNvSpPr/>
      </dsp:nvSpPr>
      <dsp:spPr>
        <a:xfrm>
          <a:off x="231205" y="3094396"/>
          <a:ext cx="2352040" cy="42512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7440" tIns="27940" rIns="27940" bIns="2794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100" b="1" kern="1200" dirty="0"/>
            <a:t>842 imprese straniere </a:t>
          </a: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100" i="1" kern="1200" dirty="0"/>
            <a:t>(10,3% del totale)</a:t>
          </a:r>
        </a:p>
      </dsp:txBody>
      <dsp:txXfrm>
        <a:off x="231205" y="3094396"/>
        <a:ext cx="2352040" cy="425121"/>
      </dsp:txXfrm>
    </dsp:sp>
    <dsp:sp modelId="{1B922FF6-DACD-4E67-846A-A4C09EF95AC6}">
      <dsp:nvSpPr>
        <dsp:cNvPr id="0" name=""/>
        <dsp:cNvSpPr/>
      </dsp:nvSpPr>
      <dsp:spPr>
        <a:xfrm>
          <a:off x="111342" y="3132843"/>
          <a:ext cx="239726" cy="348227"/>
        </a:xfrm>
        <a:prstGeom prst="trapezoid">
          <a:avLst/>
        </a:prstGeom>
        <a:blipFill rotWithShape="0">
          <a:blip xmlns:r="http://schemas.openxmlformats.org/officeDocument/2006/relationships" r:embed="rId5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2914015" cy="488712"/>
          </a:xfrm>
          <a:prstGeom prst="rect">
            <a:avLst/>
          </a:prstGeom>
        </p:spPr>
        <p:txBody>
          <a:bodyPr vert="horz" lIns="90403" tIns="45201" rIns="90403" bIns="45201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09085" y="1"/>
            <a:ext cx="2914015" cy="488712"/>
          </a:xfrm>
          <a:prstGeom prst="rect">
            <a:avLst/>
          </a:prstGeom>
        </p:spPr>
        <p:txBody>
          <a:bodyPr vert="horz" lIns="90403" tIns="45201" rIns="90403" bIns="45201" rtlCol="0"/>
          <a:lstStyle>
            <a:lvl1pPr algn="r">
              <a:defRPr sz="1200"/>
            </a:lvl1pPr>
          </a:lstStyle>
          <a:p>
            <a:fld id="{7B50D00D-6B29-E945-8CBA-6963BC5C60F0}" type="datetimeFigureOut">
              <a:rPr lang="it-IT" smtClean="0"/>
              <a:pPr/>
              <a:t>22/10/2021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3" y="9283830"/>
            <a:ext cx="2914015" cy="488712"/>
          </a:xfrm>
          <a:prstGeom prst="rect">
            <a:avLst/>
          </a:prstGeom>
        </p:spPr>
        <p:txBody>
          <a:bodyPr vert="horz" lIns="90403" tIns="45201" rIns="90403" bIns="45201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09085" y="9283830"/>
            <a:ext cx="2914015" cy="488712"/>
          </a:xfrm>
          <a:prstGeom prst="rect">
            <a:avLst/>
          </a:prstGeom>
        </p:spPr>
        <p:txBody>
          <a:bodyPr vert="horz" lIns="90403" tIns="45201" rIns="90403" bIns="45201" rtlCol="0" anchor="b"/>
          <a:lstStyle>
            <a:lvl1pPr algn="r">
              <a:defRPr sz="1200"/>
            </a:lvl1pPr>
          </a:lstStyle>
          <a:p>
            <a:fld id="{3201A9A7-F4F1-2A4E-8F80-CE689D4DB4B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1751495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2914015" cy="488712"/>
          </a:xfrm>
          <a:prstGeom prst="rect">
            <a:avLst/>
          </a:prstGeom>
        </p:spPr>
        <p:txBody>
          <a:bodyPr vert="horz" lIns="90403" tIns="45201" rIns="90403" bIns="45201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09085" y="1"/>
            <a:ext cx="2914015" cy="488712"/>
          </a:xfrm>
          <a:prstGeom prst="rect">
            <a:avLst/>
          </a:prstGeom>
        </p:spPr>
        <p:txBody>
          <a:bodyPr vert="horz" lIns="90403" tIns="45201" rIns="90403" bIns="45201" rtlCol="0"/>
          <a:lstStyle>
            <a:lvl1pPr algn="r">
              <a:defRPr sz="1200"/>
            </a:lvl1pPr>
          </a:lstStyle>
          <a:p>
            <a:fld id="{3CF93191-C29C-E943-A29F-E4BADC8F4B93}" type="datetimeFigureOut">
              <a:rPr lang="it-IT" smtClean="0"/>
              <a:pPr/>
              <a:t>22/10/2021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33425"/>
            <a:ext cx="6515100" cy="36655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403" tIns="45201" rIns="90403" bIns="45201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2465" y="4642769"/>
            <a:ext cx="5379720" cy="4398407"/>
          </a:xfrm>
          <a:prstGeom prst="rect">
            <a:avLst/>
          </a:prstGeom>
        </p:spPr>
        <p:txBody>
          <a:bodyPr vert="horz" lIns="90403" tIns="45201" rIns="90403" bIns="45201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3" y="9283830"/>
            <a:ext cx="2914015" cy="488712"/>
          </a:xfrm>
          <a:prstGeom prst="rect">
            <a:avLst/>
          </a:prstGeom>
        </p:spPr>
        <p:txBody>
          <a:bodyPr vert="horz" lIns="90403" tIns="45201" rIns="90403" bIns="45201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09085" y="9283830"/>
            <a:ext cx="2914015" cy="488712"/>
          </a:xfrm>
          <a:prstGeom prst="rect">
            <a:avLst/>
          </a:prstGeom>
        </p:spPr>
        <p:txBody>
          <a:bodyPr vert="horz" lIns="90403" tIns="45201" rIns="90403" bIns="45201" rtlCol="0" anchor="b"/>
          <a:lstStyle>
            <a:lvl1pPr algn="r">
              <a:defRPr sz="1200"/>
            </a:lvl1pPr>
          </a:lstStyle>
          <a:p>
            <a:fld id="{3D4AB5C6-EAB4-A74C-91BA-181C6B7827C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9224207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1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54" algn="l" defTabSz="4571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09" algn="l" defTabSz="4571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62" algn="l" defTabSz="4571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17" algn="l" defTabSz="4571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71" algn="l" defTabSz="4571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926" algn="l" defTabSz="4571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80" algn="l" defTabSz="4571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235" algn="l" defTabSz="4571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4AB5C6-EAB4-A74C-91BA-181C6B7827CC}" type="slidenum">
              <a:rPr lang="it-IT" smtClean="0"/>
              <a:pPr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492735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4AB5C6-EAB4-A74C-91BA-181C6B7827CC}" type="slidenum">
              <a:rPr lang="it-IT" smtClean="0"/>
              <a:pPr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302623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4AB5C6-EAB4-A74C-91BA-181C6B7827CC}" type="slidenum">
              <a:rPr lang="it-IT" smtClean="0"/>
              <a:pPr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15480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4AB5C6-EAB4-A74C-91BA-181C6B7827CC}" type="slidenum">
              <a:rPr lang="it-IT" smtClean="0"/>
              <a:pPr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916994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4AB5C6-EAB4-A74C-91BA-181C6B7827CC}" type="slidenum">
              <a:rPr lang="it-IT" smtClean="0"/>
              <a:pPr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53976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4AB5C6-EAB4-A74C-91BA-181C6B7827CC}" type="slidenum">
              <a:rPr lang="it-IT" smtClean="0"/>
              <a:pPr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708323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4AB5C6-EAB4-A74C-91BA-181C6B7827CC}" type="slidenum">
              <a:rPr lang="it-IT" smtClean="0"/>
              <a:pPr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44413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4AB5C6-EAB4-A74C-91BA-181C6B7827CC}" type="slidenum">
              <a:rPr lang="it-IT" smtClean="0">
                <a:solidFill>
                  <a:prstClr val="black"/>
                </a:solidFill>
              </a:rPr>
              <a:pPr/>
              <a:t>8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78989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4AB5C6-EAB4-A74C-91BA-181C6B7827CC}" type="slidenum">
              <a:rPr lang="it-IT" smtClean="0">
                <a:solidFill>
                  <a:prstClr val="black"/>
                </a:solidFill>
              </a:rPr>
              <a:pPr/>
              <a:t>9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45588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4AB5C6-EAB4-A74C-91BA-181C6B7827CC}" type="slidenum">
              <a:rPr lang="it-IT" smtClean="0"/>
              <a:pPr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469698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ina inter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19532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C2DE461-81EF-49BA-8E67-882FE553BAEC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5410789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1"/>
          <p:cNvSpPr>
            <a:spLocks noGrp="1"/>
          </p:cNvSpPr>
          <p:nvPr>
            <p:ph type="title"/>
          </p:nvPr>
        </p:nvSpPr>
        <p:spPr>
          <a:xfrm>
            <a:off x="252270" y="124234"/>
            <a:ext cx="7919423" cy="378013"/>
          </a:xfrm>
        </p:spPr>
        <p:txBody>
          <a:bodyPr/>
          <a:lstStyle/>
          <a:p>
            <a:r>
              <a:rPr lang="it-IT" dirty="0"/>
              <a:t>Fare clic per modificare lo stile del titolo</a:t>
            </a:r>
          </a:p>
        </p:txBody>
      </p:sp>
      <p:sp>
        <p:nvSpPr>
          <p:cNvPr id="3" name="Segnaposto numero diapositiva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714ECA-5D2E-43E1-87D7-E4F6BD54ABD3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371130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3A3B43-BCBC-4A4E-A46D-0F607901C059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90957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841" y="362060"/>
            <a:ext cx="3036511" cy="524000"/>
          </a:xfrm>
          <a:prstGeom prst="rect">
            <a:avLst/>
          </a:prstGeom>
        </p:spPr>
      </p:pic>
      <p:sp>
        <p:nvSpPr>
          <p:cNvPr id="48" name="Rettangolo 47"/>
          <p:cNvSpPr/>
          <p:nvPr userDrawn="1"/>
        </p:nvSpPr>
        <p:spPr>
          <a:xfrm>
            <a:off x="323528" y="195488"/>
            <a:ext cx="8392960" cy="4622927"/>
          </a:xfrm>
          <a:prstGeom prst="rect">
            <a:avLst/>
          </a:prstGeom>
          <a:noFill/>
          <a:ln w="12700">
            <a:solidFill>
              <a:srgbClr val="009F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it-IT"/>
          </a:p>
        </p:txBody>
      </p:sp>
      <p:pic>
        <p:nvPicPr>
          <p:cNvPr id="6" name="Immagine 5" descr="rosone.png"/>
          <p:cNvPicPr/>
          <p:nvPr userDrawn="1"/>
        </p:nvPicPr>
        <p:blipFill>
          <a:blip r:embed="rId3"/>
          <a:stretch>
            <a:fillRect/>
          </a:stretch>
        </p:blipFill>
        <p:spPr>
          <a:xfrm>
            <a:off x="6383304" y="195488"/>
            <a:ext cx="1288155" cy="124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651882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ctr" defTabSz="457154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66" indent="-342866" algn="l" defTabSz="457154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76" indent="-285721" algn="l" defTabSz="457154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86" indent="-228577" algn="l" defTabSz="457154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40" indent="-228577" algn="l" defTabSz="457154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94" indent="-228577" algn="l" defTabSz="457154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48" indent="-228577" algn="l" defTabSz="457154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02" indent="-228577" algn="l" defTabSz="457154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57" indent="-228577" algn="l" defTabSz="457154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11" indent="-228577" algn="l" defTabSz="457154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1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4" algn="l" defTabSz="4571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9" algn="l" defTabSz="4571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62" algn="l" defTabSz="4571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7" algn="l" defTabSz="4571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71" algn="l" defTabSz="4571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26" algn="l" defTabSz="4571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80" algn="l" defTabSz="4571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35" algn="l" defTabSz="4571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064" y="4545713"/>
            <a:ext cx="1944128" cy="335491"/>
          </a:xfrm>
          <a:prstGeom prst="rect">
            <a:avLst/>
          </a:prstGeom>
        </p:spPr>
      </p:pic>
      <p:grpSp>
        <p:nvGrpSpPr>
          <p:cNvPr id="3" name="Gruppo 2"/>
          <p:cNvGrpSpPr/>
          <p:nvPr userDrawn="1"/>
        </p:nvGrpSpPr>
        <p:grpSpPr>
          <a:xfrm>
            <a:off x="323528" y="195486"/>
            <a:ext cx="8496944" cy="4702976"/>
            <a:chOff x="323528" y="260648"/>
            <a:chExt cx="8496944" cy="6480720"/>
          </a:xfrm>
        </p:grpSpPr>
        <p:sp>
          <p:nvSpPr>
            <p:cNvPr id="4" name="Rettangolo 3"/>
            <p:cNvSpPr/>
            <p:nvPr userDrawn="1"/>
          </p:nvSpPr>
          <p:spPr>
            <a:xfrm>
              <a:off x="323528" y="260648"/>
              <a:ext cx="8496944" cy="6480720"/>
            </a:xfrm>
            <a:prstGeom prst="rect">
              <a:avLst/>
            </a:prstGeom>
            <a:noFill/>
            <a:ln w="12700">
              <a:solidFill>
                <a:srgbClr val="009FD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6" name="Rettangolo 5"/>
            <p:cNvSpPr/>
            <p:nvPr userDrawn="1"/>
          </p:nvSpPr>
          <p:spPr>
            <a:xfrm>
              <a:off x="323528" y="6235290"/>
              <a:ext cx="8064896" cy="502283"/>
            </a:xfrm>
            <a:prstGeom prst="rect">
              <a:avLst/>
            </a:prstGeom>
            <a:noFill/>
            <a:ln w="9525">
              <a:solidFill>
                <a:srgbClr val="009FD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7" name="Rettangolo 6"/>
            <p:cNvSpPr/>
            <p:nvPr userDrawn="1"/>
          </p:nvSpPr>
          <p:spPr>
            <a:xfrm>
              <a:off x="8388424" y="6235291"/>
              <a:ext cx="432048" cy="502283"/>
            </a:xfrm>
            <a:prstGeom prst="rect">
              <a:avLst/>
            </a:prstGeom>
            <a:noFill/>
            <a:ln w="9525">
              <a:solidFill>
                <a:srgbClr val="009FD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</p:spTree>
    <p:extLst>
      <p:ext uri="{BB962C8B-B14F-4D97-AF65-F5344CB8AC3E}">
        <p14:creationId xmlns:p14="http://schemas.microsoft.com/office/powerpoint/2010/main" val="977206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xStyles>
    <p:titleStyle>
      <a:lvl1pPr algn="ctr" defTabSz="457154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66" indent="-342866" algn="l" defTabSz="457154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76" indent="-285721" algn="l" defTabSz="457154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86" indent="-228577" algn="l" defTabSz="457154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40" indent="-228577" algn="l" defTabSz="457154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94" indent="-228577" algn="l" defTabSz="457154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48" indent="-228577" algn="l" defTabSz="457154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02" indent="-228577" algn="l" defTabSz="457154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57" indent="-228577" algn="l" defTabSz="457154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11" indent="-228577" algn="l" defTabSz="457154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1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4" algn="l" defTabSz="4571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9" algn="l" defTabSz="4571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62" algn="l" defTabSz="4571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7" algn="l" defTabSz="4571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71" algn="l" defTabSz="4571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26" algn="l" defTabSz="4571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80" algn="l" defTabSz="4571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35" algn="l" defTabSz="4571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2371" y="196791"/>
            <a:ext cx="7918662" cy="377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stile</a:t>
            </a:r>
          </a:p>
        </p:txBody>
      </p:sp>
      <p:sp>
        <p:nvSpPr>
          <p:cNvPr id="10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759989" y="4767378"/>
            <a:ext cx="2131642" cy="272966"/>
          </a:xfrm>
          <a:prstGeom prst="rect">
            <a:avLst/>
          </a:prstGeom>
        </p:spPr>
        <p:txBody>
          <a:bodyPr vert="horz" wrap="square" lIns="81626" tIns="40814" rIns="81626" bIns="40814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100" b="1">
                <a:solidFill>
                  <a:srgbClr val="606060"/>
                </a:solidFill>
              </a:defRPr>
            </a:lvl1pPr>
          </a:lstStyle>
          <a:p>
            <a:pPr defTabSz="914309" fontAlgn="base">
              <a:spcBef>
                <a:spcPct val="0"/>
              </a:spcBef>
              <a:spcAft>
                <a:spcPct val="0"/>
              </a:spcAft>
            </a:pPr>
            <a:fld id="{86ADD8A3-21D8-4AA6-B350-766209F78A2B}" type="slidenum">
              <a:rPr lang="it-IT" altLang="it-IT" smtClean="0">
                <a:latin typeface="Arial" charset="0"/>
              </a:rPr>
              <a:pPr defTabSz="914309" fontAlgn="base">
                <a:spcBef>
                  <a:spcPct val="0"/>
                </a:spcBef>
                <a:spcAft>
                  <a:spcPct val="0"/>
                </a:spcAft>
              </a:pPr>
              <a:t>‹N›</a:t>
            </a:fld>
            <a:endParaRPr lang="it-IT" altLang="it-IT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4517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700" b="1" kern="1200">
          <a:solidFill>
            <a:srgbClr val="606060"/>
          </a:solidFill>
          <a:latin typeface="Arial" pitchFamily="34" charset="0"/>
          <a:ea typeface="+mj-ea"/>
          <a:cs typeface="Arial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700" b="1">
          <a:solidFill>
            <a:srgbClr val="606060"/>
          </a:solidFill>
          <a:latin typeface="Arial" pitchFamily="34" charset="0"/>
          <a:cs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700" b="1">
          <a:solidFill>
            <a:srgbClr val="606060"/>
          </a:solidFill>
          <a:latin typeface="Arial" pitchFamily="34" charset="0"/>
          <a:cs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700" b="1">
          <a:solidFill>
            <a:srgbClr val="606060"/>
          </a:solidFill>
          <a:latin typeface="Arial" pitchFamily="34" charset="0"/>
          <a:cs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700" b="1">
          <a:solidFill>
            <a:srgbClr val="606060"/>
          </a:solidFill>
          <a:latin typeface="Arial" pitchFamily="34" charset="0"/>
          <a:cs typeface="Arial" pitchFamily="34" charset="0"/>
        </a:defRPr>
      </a:lvl5pPr>
      <a:lvl6pPr marL="408129" algn="l" rtl="0" fontAlgn="base">
        <a:spcBef>
          <a:spcPct val="0"/>
        </a:spcBef>
        <a:spcAft>
          <a:spcPct val="0"/>
        </a:spcAft>
        <a:defRPr sz="1700" b="1">
          <a:solidFill>
            <a:srgbClr val="606060"/>
          </a:solidFill>
          <a:latin typeface="Arial" pitchFamily="34" charset="0"/>
          <a:cs typeface="Arial" pitchFamily="34" charset="0"/>
        </a:defRPr>
      </a:lvl6pPr>
      <a:lvl7pPr marL="816255" algn="l" rtl="0" fontAlgn="base">
        <a:spcBef>
          <a:spcPct val="0"/>
        </a:spcBef>
        <a:spcAft>
          <a:spcPct val="0"/>
        </a:spcAft>
        <a:defRPr sz="1700" b="1">
          <a:solidFill>
            <a:srgbClr val="606060"/>
          </a:solidFill>
          <a:latin typeface="Arial" pitchFamily="34" charset="0"/>
          <a:cs typeface="Arial" pitchFamily="34" charset="0"/>
        </a:defRPr>
      </a:lvl7pPr>
      <a:lvl8pPr marL="1224384" algn="l" rtl="0" fontAlgn="base">
        <a:spcBef>
          <a:spcPct val="0"/>
        </a:spcBef>
        <a:spcAft>
          <a:spcPct val="0"/>
        </a:spcAft>
        <a:defRPr sz="1700" b="1">
          <a:solidFill>
            <a:srgbClr val="606060"/>
          </a:solidFill>
          <a:latin typeface="Arial" pitchFamily="34" charset="0"/>
          <a:cs typeface="Arial" pitchFamily="34" charset="0"/>
        </a:defRPr>
      </a:lvl8pPr>
      <a:lvl9pPr marL="1632511" algn="l" rtl="0" fontAlgn="base">
        <a:spcBef>
          <a:spcPct val="0"/>
        </a:spcBef>
        <a:spcAft>
          <a:spcPct val="0"/>
        </a:spcAft>
        <a:defRPr sz="1700" b="1">
          <a:solidFill>
            <a:srgbClr val="606060"/>
          </a:solidFill>
          <a:latin typeface="Arial" pitchFamily="34" charset="0"/>
          <a:cs typeface="Arial" pitchFamily="34" charset="0"/>
        </a:defRPr>
      </a:lvl9pPr>
    </p:titleStyle>
    <p:bodyStyle>
      <a:lvl1pPr marL="304679" indent="-304679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661722" indent="-253899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018767" indent="-203119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428178" indent="-203119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836003" indent="-203119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244702" indent="-204065" algn="l" defTabSz="816255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652831" indent="-204065" algn="l" defTabSz="816255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060958" indent="-204065" algn="l" defTabSz="816255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469087" indent="-204065" algn="l" defTabSz="816255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81625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8129" algn="l" defTabSz="81625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6255" algn="l" defTabSz="81625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24384" algn="l" defTabSz="81625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32511" algn="l" defTabSz="81625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40639" algn="l" defTabSz="81625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48766" algn="l" defTabSz="81625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56894" algn="l" defTabSz="81625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65021" algn="l" defTabSz="81625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2370" y="196790"/>
            <a:ext cx="7918662" cy="377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stile</a:t>
            </a:r>
          </a:p>
        </p:txBody>
      </p:sp>
      <p:sp>
        <p:nvSpPr>
          <p:cNvPr id="10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759989" y="4767378"/>
            <a:ext cx="2131642" cy="272966"/>
          </a:xfrm>
          <a:prstGeom prst="rect">
            <a:avLst/>
          </a:prstGeom>
        </p:spPr>
        <p:txBody>
          <a:bodyPr vert="horz" wrap="square" lIns="81634" tIns="40818" rIns="81634" bIns="40818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100" b="1" smtClean="0">
                <a:solidFill>
                  <a:srgbClr val="606060"/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DE028022-25FA-4CA4-8740-E4168F949D66}" type="slidenum">
              <a:rPr lang="it-IT" altLang="it-IT">
                <a:latin typeface="Arial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‹N›</a:t>
            </a:fld>
            <a:endParaRPr lang="it-IT" altLang="it-IT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507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700" b="1" kern="1200">
          <a:solidFill>
            <a:srgbClr val="606060"/>
          </a:solidFill>
          <a:latin typeface="Arial" pitchFamily="34" charset="0"/>
          <a:ea typeface="+mj-ea"/>
          <a:cs typeface="Arial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700" b="1">
          <a:solidFill>
            <a:srgbClr val="606060"/>
          </a:solidFill>
          <a:latin typeface="Arial" pitchFamily="34" charset="0"/>
          <a:cs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700" b="1">
          <a:solidFill>
            <a:srgbClr val="606060"/>
          </a:solidFill>
          <a:latin typeface="Arial" pitchFamily="34" charset="0"/>
          <a:cs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700" b="1">
          <a:solidFill>
            <a:srgbClr val="606060"/>
          </a:solidFill>
          <a:latin typeface="Arial" pitchFamily="34" charset="0"/>
          <a:cs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700" b="1">
          <a:solidFill>
            <a:srgbClr val="606060"/>
          </a:solidFill>
          <a:latin typeface="Arial" pitchFamily="34" charset="0"/>
          <a:cs typeface="Arial" pitchFamily="34" charset="0"/>
        </a:defRPr>
      </a:lvl5pPr>
      <a:lvl6pPr marL="408169" algn="l" rtl="0" fontAlgn="base">
        <a:spcBef>
          <a:spcPct val="0"/>
        </a:spcBef>
        <a:spcAft>
          <a:spcPct val="0"/>
        </a:spcAft>
        <a:defRPr sz="1700" b="1">
          <a:solidFill>
            <a:srgbClr val="606060"/>
          </a:solidFill>
          <a:latin typeface="Arial" pitchFamily="34" charset="0"/>
          <a:cs typeface="Arial" pitchFamily="34" charset="0"/>
        </a:defRPr>
      </a:lvl6pPr>
      <a:lvl7pPr marL="816337" algn="l" rtl="0" fontAlgn="base">
        <a:spcBef>
          <a:spcPct val="0"/>
        </a:spcBef>
        <a:spcAft>
          <a:spcPct val="0"/>
        </a:spcAft>
        <a:defRPr sz="1700" b="1">
          <a:solidFill>
            <a:srgbClr val="606060"/>
          </a:solidFill>
          <a:latin typeface="Arial" pitchFamily="34" charset="0"/>
          <a:cs typeface="Arial" pitchFamily="34" charset="0"/>
        </a:defRPr>
      </a:lvl7pPr>
      <a:lvl8pPr marL="1224506" algn="l" rtl="0" fontAlgn="base">
        <a:spcBef>
          <a:spcPct val="0"/>
        </a:spcBef>
        <a:spcAft>
          <a:spcPct val="0"/>
        </a:spcAft>
        <a:defRPr sz="1700" b="1">
          <a:solidFill>
            <a:srgbClr val="606060"/>
          </a:solidFill>
          <a:latin typeface="Arial" pitchFamily="34" charset="0"/>
          <a:cs typeface="Arial" pitchFamily="34" charset="0"/>
        </a:defRPr>
      </a:lvl8pPr>
      <a:lvl9pPr marL="1632674" algn="l" rtl="0" fontAlgn="base">
        <a:spcBef>
          <a:spcPct val="0"/>
        </a:spcBef>
        <a:spcAft>
          <a:spcPct val="0"/>
        </a:spcAft>
        <a:defRPr sz="1700" b="1">
          <a:solidFill>
            <a:srgbClr val="606060"/>
          </a:solidFill>
          <a:latin typeface="Arial" pitchFamily="34" charset="0"/>
          <a:cs typeface="Arial" pitchFamily="34" charset="0"/>
        </a:defRPr>
      </a:lvl9pPr>
    </p:titleStyle>
    <p:bodyStyle>
      <a:lvl1pPr marL="304709" indent="-304709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661789" indent="-25392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018869" indent="-203139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428321" indent="-203139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836187" indent="-203139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244927" indent="-204085" algn="l" defTabSz="816337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653096" indent="-204085" algn="l" defTabSz="816337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061265" indent="-204085" algn="l" defTabSz="816337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469434" indent="-204085" algn="l" defTabSz="816337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81633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8169" algn="l" defTabSz="81633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6337" algn="l" defTabSz="81633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24506" algn="l" defTabSz="81633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32674" algn="l" defTabSz="81633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40843" algn="l" defTabSz="81633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49011" algn="l" defTabSz="81633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180" algn="l" defTabSz="81633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65348" algn="l" defTabSz="81633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microsoft.com/office/2007/relationships/hdphoto" Target="../media/hdphoto1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image" Target="../media/image13.emf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4.png"/><Relationship Id="rId3" Type="http://schemas.openxmlformats.org/officeDocument/2006/relationships/image" Target="../media/image16.png"/><Relationship Id="rId7" Type="http://schemas.openxmlformats.org/officeDocument/2006/relationships/image" Target="../media/image19.png"/><Relationship Id="rId12" Type="http://schemas.openxmlformats.org/officeDocument/2006/relationships/image" Target="../media/image2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11" Type="http://schemas.openxmlformats.org/officeDocument/2006/relationships/image" Target="../media/image22.png"/><Relationship Id="rId5" Type="http://schemas.openxmlformats.org/officeDocument/2006/relationships/image" Target="../media/image18.png"/><Relationship Id="rId15" Type="http://schemas.openxmlformats.org/officeDocument/2006/relationships/image" Target="../media/image26.emf"/><Relationship Id="rId10" Type="http://schemas.openxmlformats.org/officeDocument/2006/relationships/image" Target="../media/image21.png"/><Relationship Id="rId4" Type="http://schemas.openxmlformats.org/officeDocument/2006/relationships/image" Target="../media/image17.jpg"/><Relationship Id="rId9" Type="http://schemas.microsoft.com/office/2007/relationships/hdphoto" Target="../media/hdphoto3.wdp"/><Relationship Id="rId14" Type="http://schemas.openxmlformats.org/officeDocument/2006/relationships/image" Target="../media/image25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g"/><Relationship Id="rId3" Type="http://schemas.openxmlformats.org/officeDocument/2006/relationships/image" Target="../media/image28.png"/><Relationship Id="rId7" Type="http://schemas.openxmlformats.org/officeDocument/2006/relationships/image" Target="../media/image3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emf"/><Relationship Id="rId7" Type="http://schemas.openxmlformats.org/officeDocument/2006/relationships/image" Target="../media/image38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36.emf"/><Relationship Id="rId10" Type="http://schemas.openxmlformats.org/officeDocument/2006/relationships/image" Target="../media/image41.png"/><Relationship Id="rId4" Type="http://schemas.openxmlformats.org/officeDocument/2006/relationships/image" Target="../media/image35.emf"/><Relationship Id="rId9" Type="http://schemas.openxmlformats.org/officeDocument/2006/relationships/image" Target="../media/image4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microsoft.com/office/2007/relationships/hdphoto" Target="../media/hdphoto4.wdp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emf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hyperlink" Target="http://www.tb.camcom.gov.it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3"/>
          <a:srcRect l="6425"/>
          <a:stretch/>
        </p:blipFill>
        <p:spPr>
          <a:xfrm>
            <a:off x="176733" y="3134711"/>
            <a:ext cx="2085656" cy="1387366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254000" algn="tl" rotWithShape="0">
              <a:schemeClr val="bg1">
                <a:alpha val="43000"/>
              </a:schemeClr>
            </a:outerShdw>
          </a:effectLst>
        </p:spPr>
      </p:pic>
      <p:sp>
        <p:nvSpPr>
          <p:cNvPr id="8" name="CasellaDiTesto 7"/>
          <p:cNvSpPr txBox="1"/>
          <p:nvPr/>
        </p:nvSpPr>
        <p:spPr>
          <a:xfrm>
            <a:off x="58650" y="777705"/>
            <a:ext cx="4571899" cy="2031315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/>
            <a:r>
              <a:rPr lang="it-IT" sz="2000" dirty="0">
                <a:solidFill>
                  <a:srgbClr val="0070C0"/>
                </a:solidFill>
                <a:latin typeface="Calibri" panose="020F0502020204030204" pitchFamily="34" charset="0"/>
                <a:cs typeface="Century Gothic"/>
              </a:rPr>
              <a:t>Premio Fedeltà al Lavoro</a:t>
            </a:r>
          </a:p>
          <a:p>
            <a:pPr algn="ctr"/>
            <a:r>
              <a:rPr lang="it-IT" sz="3600" dirty="0">
                <a:solidFill>
                  <a:srgbClr val="0070C0"/>
                </a:solidFill>
                <a:latin typeface="Calibri" panose="020F0502020204030204" pitchFamily="34" charset="0"/>
                <a:cs typeface="Century Gothic"/>
              </a:rPr>
              <a:t>L’economia nell’area</a:t>
            </a:r>
          </a:p>
          <a:p>
            <a:pPr algn="ctr"/>
            <a:r>
              <a:rPr lang="it-IT" sz="3600" dirty="0">
                <a:solidFill>
                  <a:srgbClr val="0070C0"/>
                </a:solidFill>
                <a:latin typeface="Calibri" panose="020F0502020204030204" pitchFamily="34" charset="0"/>
                <a:cs typeface="Century Gothic"/>
              </a:rPr>
              <a:t>opitergino-</a:t>
            </a:r>
            <a:r>
              <a:rPr lang="it-IT" sz="3600" dirty="0" err="1">
                <a:solidFill>
                  <a:srgbClr val="0070C0"/>
                </a:solidFill>
                <a:latin typeface="Calibri" panose="020F0502020204030204" pitchFamily="34" charset="0"/>
                <a:cs typeface="Century Gothic"/>
              </a:rPr>
              <a:t>mottense</a:t>
            </a:r>
            <a:endParaRPr lang="it-IT" sz="3600" dirty="0">
              <a:solidFill>
                <a:srgbClr val="0070C0"/>
              </a:solidFill>
              <a:latin typeface="Calibri" panose="020F0502020204030204" pitchFamily="34" charset="0"/>
              <a:cs typeface="Century Gothic"/>
            </a:endParaRPr>
          </a:p>
          <a:p>
            <a:pPr algn="ctr"/>
            <a:endParaRPr lang="it-IT" sz="2000" dirty="0">
              <a:solidFill>
                <a:srgbClr val="0070C0"/>
              </a:solidFill>
              <a:latin typeface="Calibri" panose="020F0502020204030204" pitchFamily="34" charset="0"/>
              <a:cs typeface="Century Gothic"/>
            </a:endParaRPr>
          </a:p>
          <a:p>
            <a:pPr algn="ctr"/>
            <a:r>
              <a:rPr lang="it-IT" sz="1400" dirty="0">
                <a:solidFill>
                  <a:srgbClr val="0070C0"/>
                </a:solidFill>
                <a:latin typeface="Calibri" panose="020F0502020204030204" pitchFamily="34" charset="0"/>
                <a:cs typeface="Century Gothic"/>
              </a:rPr>
              <a:t>Oderzo, 25 ottobre 2021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228" y="393504"/>
            <a:ext cx="3169925" cy="547022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9593" y="1303981"/>
            <a:ext cx="4108676" cy="318119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70C0">
                <a:alpha val="43000"/>
              </a:srgbClr>
            </a:outerShdw>
          </a:effectLst>
        </p:spPr>
      </p:pic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rcRect l="4949" r="13173" b="6371"/>
          <a:stretch/>
        </p:blipFill>
        <p:spPr>
          <a:xfrm>
            <a:off x="2174582" y="3134711"/>
            <a:ext cx="2374366" cy="1404000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254000" algn="tl" rotWithShape="0">
              <a:schemeClr val="bg1">
                <a:alpha val="43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266406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3"/>
          <p:cNvSpPr txBox="1">
            <a:spLocks/>
          </p:cNvSpPr>
          <p:nvPr/>
        </p:nvSpPr>
        <p:spPr>
          <a:xfrm>
            <a:off x="491066" y="283347"/>
            <a:ext cx="8171840" cy="369322"/>
          </a:xfrm>
          <a:prstGeom prst="rect">
            <a:avLst/>
          </a:prstGeom>
          <a:noFill/>
          <a:ln w="0">
            <a:noFill/>
          </a:ln>
        </p:spPr>
        <p:txBody>
          <a:bodyPr vert="horz" wrap="square" lIns="91431" tIns="45715" rIns="91431" bIns="45715">
            <a:sp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1600" kern="1200" baseline="0">
                <a:solidFill>
                  <a:srgbClr val="9AC59F"/>
                </a:solidFill>
                <a:latin typeface="Andale Mono"/>
                <a:ea typeface="+mj-ea"/>
                <a:cs typeface="+mj-cs"/>
              </a:defRPr>
            </a:lvl1pPr>
          </a:lstStyle>
          <a:p>
            <a:pPr algn="l"/>
            <a:r>
              <a:rPr lang="it-IT" sz="1800" b="1" dirty="0">
                <a:solidFill>
                  <a:srgbClr val="0092D2"/>
                </a:solidFill>
                <a:latin typeface="Calibri" panose="020F0502020204030204" pitchFamily="34" charset="0"/>
                <a:cs typeface="Century Gothic"/>
              </a:rPr>
              <a:t>Il TESSUTO ECONOMICO nell’Opitergino-Mottense al 30 giugno 2021 </a:t>
            </a:r>
            <a:endParaRPr lang="it-IT" sz="1800" dirty="0">
              <a:solidFill>
                <a:srgbClr val="0092D2"/>
              </a:solidFill>
              <a:latin typeface="Calibri" panose="020F0502020204030204" pitchFamily="34" charset="0"/>
              <a:cs typeface="Century Gothic"/>
            </a:endParaRPr>
          </a:p>
        </p:txBody>
      </p:sp>
      <p:sp>
        <p:nvSpPr>
          <p:cNvPr id="19" name="CasellaDiTesto 18"/>
          <p:cNvSpPr txBox="1"/>
          <p:nvPr/>
        </p:nvSpPr>
        <p:spPr>
          <a:xfrm>
            <a:off x="8475728" y="4598765"/>
            <a:ext cx="374357" cy="292388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fld id="{4C7BFCBB-BD0E-F54A-A5BA-3DC2F4CADE12}" type="slidenum">
              <a:rPr lang="it-IT" sz="1300" b="1">
                <a:latin typeface="Arial"/>
                <a:cs typeface="Arial"/>
              </a:rPr>
              <a:pPr/>
              <a:t>2</a:t>
            </a:fld>
            <a:endParaRPr lang="it-IT" sz="1300" b="1" dirty="0">
              <a:latin typeface="Arial"/>
              <a:cs typeface="Arial"/>
            </a:endParaRPr>
          </a:p>
        </p:txBody>
      </p:sp>
      <p:sp>
        <p:nvSpPr>
          <p:cNvPr id="20" name="CasellaDiTesto 19"/>
          <p:cNvSpPr txBox="1"/>
          <p:nvPr/>
        </p:nvSpPr>
        <p:spPr>
          <a:xfrm>
            <a:off x="2049057" y="4629543"/>
            <a:ext cx="6360753" cy="215444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r"/>
            <a:r>
              <a:rPr lang="it-IT" altLang="it-IT" sz="800" dirty="0"/>
              <a:t>Fonte: </a:t>
            </a:r>
            <a:r>
              <a:rPr lang="it-IT" altLang="it-IT" sz="800" dirty="0" err="1"/>
              <a:t>elab</a:t>
            </a:r>
            <a:r>
              <a:rPr lang="it-IT" altLang="it-IT" sz="800" dirty="0"/>
              <a:t>. Ufficio Studi e Statistica CCIAA di Treviso – Belluno su dati </a:t>
            </a:r>
            <a:r>
              <a:rPr lang="it-IT" altLang="it-IT" sz="800" dirty="0" err="1"/>
              <a:t>Infocamere</a:t>
            </a:r>
            <a:endParaRPr lang="it-IT" sz="800" dirty="0">
              <a:latin typeface="Arial"/>
              <a:cs typeface="Arial"/>
            </a:endParaRPr>
          </a:p>
        </p:txBody>
      </p:sp>
      <p:graphicFrame>
        <p:nvGraphicFramePr>
          <p:cNvPr id="11" name="Diagramma 10"/>
          <p:cNvGraphicFramePr/>
          <p:nvPr>
            <p:extLst>
              <p:ext uri="{D42A27DB-BD31-4B8C-83A1-F6EECF244321}">
                <p14:modId xmlns:p14="http://schemas.microsoft.com/office/powerpoint/2010/main" val="643635026"/>
              </p:ext>
            </p:extLst>
          </p:nvPr>
        </p:nvGraphicFramePr>
        <p:xfrm>
          <a:off x="728430" y="723012"/>
          <a:ext cx="4724176" cy="28405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3" name="Diagramma 12"/>
          <p:cNvGraphicFramePr/>
          <p:nvPr>
            <p:extLst>
              <p:ext uri="{D42A27DB-BD31-4B8C-83A1-F6EECF244321}">
                <p14:modId xmlns:p14="http://schemas.microsoft.com/office/powerpoint/2010/main" val="2813035088"/>
              </p:ext>
            </p:extLst>
          </p:nvPr>
        </p:nvGraphicFramePr>
        <p:xfrm>
          <a:off x="5755820" y="548821"/>
          <a:ext cx="2719908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8" name="CasellaDiTesto 7"/>
          <p:cNvSpPr txBox="1">
            <a:spLocks noChangeArrowheads="1"/>
          </p:cNvSpPr>
          <p:nvPr/>
        </p:nvSpPr>
        <p:spPr bwMode="auto">
          <a:xfrm>
            <a:off x="2382160" y="2656053"/>
            <a:ext cx="2756890" cy="51076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31" tIns="45715" rIns="91431" bIns="45715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1200" b="1" dirty="0">
                <a:solidFill>
                  <a:srgbClr val="000000"/>
                </a:solidFill>
                <a:latin typeface="Calibri" panose="020F0502020204030204" pitchFamily="34" charset="0"/>
              </a:rPr>
              <a:t>Peso % degli addetti nei principali </a:t>
            </a:r>
            <a:r>
              <a:rPr lang="it-IT" altLang="it-IT" sz="12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macrosettori</a:t>
            </a:r>
            <a:r>
              <a:rPr lang="it-IT" altLang="it-IT" sz="1200" b="1" dirty="0">
                <a:solidFill>
                  <a:srgbClr val="000000"/>
                </a:solidFill>
                <a:latin typeface="Calibri" panose="020F0502020204030204" pitchFamily="34" charset="0"/>
              </a:rPr>
              <a:t> economici</a:t>
            </a: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3732" y="2544525"/>
            <a:ext cx="5152088" cy="2038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1059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asellaDiTesto 18"/>
          <p:cNvSpPr txBox="1"/>
          <p:nvPr/>
        </p:nvSpPr>
        <p:spPr>
          <a:xfrm>
            <a:off x="8475728" y="4598765"/>
            <a:ext cx="374357" cy="292388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fld id="{4C7BFCBB-BD0E-F54A-A5BA-3DC2F4CADE12}" type="slidenum">
              <a:rPr lang="it-IT" sz="1300" b="1">
                <a:latin typeface="Arial"/>
                <a:cs typeface="Arial"/>
              </a:rPr>
              <a:pPr/>
              <a:t>3</a:t>
            </a:fld>
            <a:endParaRPr lang="it-IT" sz="1300" b="1" dirty="0">
              <a:latin typeface="Arial"/>
              <a:cs typeface="Arial"/>
            </a:endParaRPr>
          </a:p>
        </p:txBody>
      </p:sp>
      <p:sp>
        <p:nvSpPr>
          <p:cNvPr id="20" name="CasellaDiTesto 19"/>
          <p:cNvSpPr txBox="1"/>
          <p:nvPr/>
        </p:nvSpPr>
        <p:spPr>
          <a:xfrm>
            <a:off x="2049057" y="4629543"/>
            <a:ext cx="6360753" cy="215444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r"/>
            <a:r>
              <a:rPr lang="it-IT" altLang="it-IT" sz="800" dirty="0"/>
              <a:t>Fonte: </a:t>
            </a:r>
            <a:r>
              <a:rPr lang="it-IT" altLang="it-IT" sz="800" dirty="0" err="1"/>
              <a:t>elab</a:t>
            </a:r>
            <a:r>
              <a:rPr lang="it-IT" altLang="it-IT" sz="800" dirty="0"/>
              <a:t>. Ufficio Studi e Statistica CCIAA di Treviso – Belluno su dati </a:t>
            </a:r>
            <a:r>
              <a:rPr lang="it-IT" altLang="it-IT" sz="800" dirty="0" err="1"/>
              <a:t>Infocamere</a:t>
            </a:r>
            <a:endParaRPr lang="it-IT" sz="800" dirty="0">
              <a:latin typeface="Arial"/>
              <a:cs typeface="Arial"/>
            </a:endParaRPr>
          </a:p>
        </p:txBody>
      </p:sp>
      <p:sp>
        <p:nvSpPr>
          <p:cNvPr id="7" name="Titolo 3"/>
          <p:cNvSpPr txBox="1">
            <a:spLocks/>
          </p:cNvSpPr>
          <p:nvPr/>
        </p:nvSpPr>
        <p:spPr>
          <a:xfrm>
            <a:off x="371971" y="205202"/>
            <a:ext cx="8171840" cy="600154"/>
          </a:xfrm>
          <a:prstGeom prst="rect">
            <a:avLst/>
          </a:prstGeom>
          <a:noFill/>
          <a:ln w="0">
            <a:noFill/>
          </a:ln>
        </p:spPr>
        <p:txBody>
          <a:bodyPr vert="horz" wrap="square" lIns="91431" tIns="45715" rIns="91431" bIns="45715">
            <a:sp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1600" kern="1200" baseline="0">
                <a:solidFill>
                  <a:srgbClr val="9AC59F"/>
                </a:solidFill>
                <a:latin typeface="Andale Mono"/>
                <a:ea typeface="+mj-ea"/>
                <a:cs typeface="+mj-cs"/>
              </a:defRPr>
            </a:lvl1pPr>
          </a:lstStyle>
          <a:p>
            <a:pPr algn="l"/>
            <a:r>
              <a:rPr lang="it-IT" sz="1800" b="1" dirty="0">
                <a:solidFill>
                  <a:srgbClr val="0092D2"/>
                </a:solidFill>
                <a:latin typeface="Calibri" panose="020F0502020204030204" pitchFamily="34" charset="0"/>
                <a:cs typeface="Century Gothic"/>
              </a:rPr>
              <a:t>Il TESSUTO ECONOMICO nell’Opitergino-Mottense al 30 giugno 2021</a:t>
            </a:r>
          </a:p>
          <a:p>
            <a:pPr algn="l"/>
            <a:r>
              <a:rPr lang="it-IT" sz="1500" dirty="0">
                <a:solidFill>
                  <a:srgbClr val="0092D2"/>
                </a:solidFill>
                <a:latin typeface="Calibri" panose="020F0502020204030204" pitchFamily="34" charset="0"/>
                <a:cs typeface="Century Gothic"/>
              </a:rPr>
              <a:t>La dinamica settoriale delle sedi d’impresa e delle unità locali dipendenti rispetto al 30 giugno 2020</a:t>
            </a:r>
          </a:p>
        </p:txBody>
      </p:sp>
      <p:sp>
        <p:nvSpPr>
          <p:cNvPr id="9" name="CasellaDiTesto 8"/>
          <p:cNvSpPr txBox="1">
            <a:spLocks noChangeArrowheads="1"/>
          </p:cNvSpPr>
          <p:nvPr/>
        </p:nvSpPr>
        <p:spPr bwMode="auto">
          <a:xfrm>
            <a:off x="3170026" y="858529"/>
            <a:ext cx="1377420" cy="246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5" rIns="91431" bIns="45715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1000" b="1" dirty="0">
                <a:solidFill>
                  <a:srgbClr val="000000"/>
                </a:solidFill>
              </a:rPr>
              <a:t>Sedi d’impresa</a:t>
            </a:r>
          </a:p>
        </p:txBody>
      </p:sp>
      <p:sp>
        <p:nvSpPr>
          <p:cNvPr id="10" name="CasellaDiTesto 9"/>
          <p:cNvSpPr txBox="1">
            <a:spLocks noChangeArrowheads="1"/>
          </p:cNvSpPr>
          <p:nvPr/>
        </p:nvSpPr>
        <p:spPr bwMode="auto">
          <a:xfrm>
            <a:off x="5387991" y="858529"/>
            <a:ext cx="1992523" cy="246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5" rIns="91431" bIns="45715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1000" b="1" dirty="0">
                <a:solidFill>
                  <a:srgbClr val="000000"/>
                </a:solidFill>
              </a:rPr>
              <a:t>Unità locali dipendenti</a:t>
            </a:r>
          </a:p>
        </p:txBody>
      </p:sp>
      <p:pic>
        <p:nvPicPr>
          <p:cNvPr id="12" name="Immagin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9953" y="1109432"/>
            <a:ext cx="3687495" cy="3318874"/>
          </a:xfrm>
          <a:prstGeom prst="rect">
            <a:avLst/>
          </a:prstGeom>
        </p:spPr>
      </p:pic>
      <p:pic>
        <p:nvPicPr>
          <p:cNvPr id="13" name="Immagin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3535" y="1109432"/>
            <a:ext cx="3687495" cy="3318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2090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asellaDiTesto 18"/>
          <p:cNvSpPr txBox="1"/>
          <p:nvPr/>
        </p:nvSpPr>
        <p:spPr>
          <a:xfrm>
            <a:off x="8475728" y="4598765"/>
            <a:ext cx="374357" cy="292388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fld id="{4C7BFCBB-BD0E-F54A-A5BA-3DC2F4CADE12}" type="slidenum">
              <a:rPr lang="it-IT" sz="1300" b="1">
                <a:latin typeface="Arial"/>
                <a:cs typeface="Arial"/>
              </a:rPr>
              <a:pPr/>
              <a:t>4</a:t>
            </a:fld>
            <a:endParaRPr lang="it-IT" sz="1300" b="1" dirty="0">
              <a:latin typeface="Arial"/>
              <a:cs typeface="Arial"/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348030" y="2769150"/>
            <a:ext cx="178986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600" b="1" dirty="0">
                <a:solidFill>
                  <a:schemeClr val="accent3">
                    <a:lumMod val="75000"/>
                  </a:schemeClr>
                </a:solidFill>
              </a:rPr>
              <a:t>Bimestre </a:t>
            </a:r>
          </a:p>
          <a:p>
            <a:pPr algn="ctr"/>
            <a:r>
              <a:rPr lang="it-IT" sz="1600" b="1" dirty="0">
                <a:solidFill>
                  <a:schemeClr val="accent3">
                    <a:lumMod val="75000"/>
                  </a:schemeClr>
                </a:solidFill>
              </a:rPr>
              <a:t>Luglio-Agosto 2021 </a:t>
            </a:r>
            <a:r>
              <a:rPr lang="it-IT" sz="1400" b="1" dirty="0">
                <a:solidFill>
                  <a:schemeClr val="accent3">
                    <a:lumMod val="75000"/>
                  </a:schemeClr>
                </a:solidFill>
              </a:rPr>
              <a:t>su</a:t>
            </a:r>
          </a:p>
          <a:p>
            <a:pPr algn="ctr"/>
            <a:r>
              <a:rPr lang="it-IT" sz="1600" b="1" dirty="0">
                <a:solidFill>
                  <a:schemeClr val="accent3">
                    <a:lumMod val="75000"/>
                  </a:schemeClr>
                </a:solidFill>
              </a:rPr>
              <a:t>Luglio-Agosto 2019</a:t>
            </a:r>
          </a:p>
        </p:txBody>
      </p:sp>
      <p:sp>
        <p:nvSpPr>
          <p:cNvPr id="9" name="Rettangolo 8"/>
          <p:cNvSpPr/>
          <p:nvPr/>
        </p:nvSpPr>
        <p:spPr>
          <a:xfrm>
            <a:off x="2748196" y="2022872"/>
            <a:ext cx="21944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it-IT" sz="1600" b="1" dirty="0">
                <a:solidFill>
                  <a:srgbClr val="1E1D65"/>
                </a:solidFill>
              </a:rPr>
              <a:t>  </a:t>
            </a:r>
            <a:r>
              <a:rPr lang="it-IT" sz="1600" b="1" dirty="0" smtClean="0">
                <a:solidFill>
                  <a:srgbClr val="1E1D65"/>
                </a:solidFill>
              </a:rPr>
              <a:t>    3.699 ARRIVI </a:t>
            </a:r>
            <a:r>
              <a:rPr lang="it-IT" sz="1600" b="1" dirty="0">
                <a:solidFill>
                  <a:srgbClr val="1E1D65"/>
                </a:solidFill>
              </a:rPr>
              <a:t>italiani</a:t>
            </a:r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6692" y="2126218"/>
            <a:ext cx="550196" cy="366797"/>
          </a:xfrm>
          <a:prstGeom prst="rect">
            <a:avLst/>
          </a:prstGeom>
        </p:spPr>
      </p:pic>
      <p:sp>
        <p:nvSpPr>
          <p:cNvPr id="11" name="Rettangolo 10"/>
          <p:cNvSpPr/>
          <p:nvPr/>
        </p:nvSpPr>
        <p:spPr>
          <a:xfrm>
            <a:off x="2744239" y="2826019"/>
            <a:ext cx="263168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it-IT" sz="1600" b="1" dirty="0">
                <a:solidFill>
                  <a:srgbClr val="1E1D65"/>
                </a:solidFill>
              </a:rPr>
              <a:t>  </a:t>
            </a:r>
            <a:r>
              <a:rPr lang="it-IT" sz="1600" b="1" dirty="0" smtClean="0">
                <a:solidFill>
                  <a:srgbClr val="1E1D65"/>
                </a:solidFill>
              </a:rPr>
              <a:t>    9.870 </a:t>
            </a:r>
            <a:r>
              <a:rPr lang="it-IT" sz="1600" b="1" cap="all" dirty="0">
                <a:solidFill>
                  <a:srgbClr val="1E1D65"/>
                </a:solidFill>
              </a:rPr>
              <a:t>presenze</a:t>
            </a:r>
            <a:r>
              <a:rPr lang="it-IT" sz="1600" b="1" dirty="0">
                <a:solidFill>
                  <a:srgbClr val="1E1D65"/>
                </a:solidFill>
              </a:rPr>
              <a:t> stranieri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6322496" y="2074115"/>
            <a:ext cx="6575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b="1" dirty="0" smtClean="0">
                <a:solidFill>
                  <a:srgbClr val="FF0000"/>
                </a:solidFill>
              </a:rPr>
              <a:t>-9,1%</a:t>
            </a:r>
            <a:endParaRPr lang="it-IT" sz="1600" b="1" dirty="0">
              <a:solidFill>
                <a:srgbClr val="FF0000"/>
              </a:solidFill>
            </a:endParaRPr>
          </a:p>
        </p:txBody>
      </p:sp>
      <p:sp>
        <p:nvSpPr>
          <p:cNvPr id="13" name="Rettangolo 12"/>
          <p:cNvSpPr/>
          <p:nvPr/>
        </p:nvSpPr>
        <p:spPr>
          <a:xfrm>
            <a:off x="6208222" y="2643644"/>
            <a:ext cx="7617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600" b="1" dirty="0" smtClean="0">
                <a:solidFill>
                  <a:srgbClr val="FF0000"/>
                </a:solidFill>
              </a:rPr>
              <a:t>-54,3%</a:t>
            </a:r>
            <a:endParaRPr lang="it-IT" sz="1600" b="1" dirty="0">
              <a:solidFill>
                <a:srgbClr val="FF0000"/>
              </a:solidFill>
            </a:endParaRPr>
          </a:p>
        </p:txBody>
      </p:sp>
      <p:sp>
        <p:nvSpPr>
          <p:cNvPr id="14" name="Rettangolo 13"/>
          <p:cNvSpPr/>
          <p:nvPr/>
        </p:nvSpPr>
        <p:spPr>
          <a:xfrm>
            <a:off x="414435" y="271383"/>
            <a:ext cx="60923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 smtClean="0">
                <a:solidFill>
                  <a:srgbClr val="0092D2"/>
                </a:solidFill>
                <a:latin typeface="Calibri" panose="020F0502020204030204" pitchFamily="34" charset="0"/>
                <a:cs typeface="Century Gothic"/>
              </a:rPr>
              <a:t>Il TURISMO nell’Opitergino-</a:t>
            </a:r>
            <a:r>
              <a:rPr lang="it-IT" b="1" dirty="0" err="1" smtClean="0">
                <a:solidFill>
                  <a:srgbClr val="0092D2"/>
                </a:solidFill>
                <a:latin typeface="Calibri" panose="020F0502020204030204" pitchFamily="34" charset="0"/>
                <a:cs typeface="Century Gothic"/>
              </a:rPr>
              <a:t>Mottense</a:t>
            </a:r>
            <a:r>
              <a:rPr lang="it-IT" b="1" dirty="0" smtClean="0">
                <a:solidFill>
                  <a:srgbClr val="0092D2"/>
                </a:solidFill>
                <a:latin typeface="Calibri" panose="020F0502020204030204" pitchFamily="34" charset="0"/>
                <a:cs typeface="Century Gothic"/>
              </a:rPr>
              <a:t> al 31 agosto 2021</a:t>
            </a:r>
            <a:endParaRPr lang="it-IT" sz="1400" dirty="0">
              <a:solidFill>
                <a:srgbClr val="0092D2"/>
              </a:solidFill>
              <a:latin typeface="Calibri" panose="020F0502020204030204" pitchFamily="34" charset="0"/>
              <a:cs typeface="Century Gothic"/>
            </a:endParaRPr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454" y="1942082"/>
            <a:ext cx="917298" cy="917298"/>
          </a:xfrm>
          <a:prstGeom prst="rect">
            <a:avLst/>
          </a:prstGeom>
        </p:spPr>
      </p:pic>
      <p:pic>
        <p:nvPicPr>
          <p:cNvPr id="17" name="Immagine 16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25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9557" y="2711459"/>
            <a:ext cx="545033" cy="365950"/>
          </a:xfrm>
          <a:prstGeom prst="rect">
            <a:avLst/>
          </a:prstGeom>
        </p:spPr>
      </p:pic>
      <p:grpSp>
        <p:nvGrpSpPr>
          <p:cNvPr id="18" name="Gruppo 17"/>
          <p:cNvGrpSpPr/>
          <p:nvPr/>
        </p:nvGrpSpPr>
        <p:grpSpPr>
          <a:xfrm>
            <a:off x="414435" y="646967"/>
            <a:ext cx="3993528" cy="1203344"/>
            <a:chOff x="525462" y="673091"/>
            <a:chExt cx="3993528" cy="1203344"/>
          </a:xfrm>
        </p:grpSpPr>
        <p:sp>
          <p:nvSpPr>
            <p:cNvPr id="21" name="Rettangolo arrotondato 20"/>
            <p:cNvSpPr/>
            <p:nvPr/>
          </p:nvSpPr>
          <p:spPr>
            <a:xfrm>
              <a:off x="575589" y="673091"/>
              <a:ext cx="3943401" cy="1203344"/>
            </a:xfrm>
            <a:prstGeom prst="roundRect">
              <a:avLst/>
            </a:prstGeom>
            <a:noFill/>
            <a:ln w="12700">
              <a:solidFill>
                <a:srgbClr val="0092D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2" name="Rettangolo arrotondato 21"/>
            <p:cNvSpPr/>
            <p:nvPr/>
          </p:nvSpPr>
          <p:spPr>
            <a:xfrm>
              <a:off x="690960" y="734857"/>
              <a:ext cx="1060175" cy="854247"/>
            </a:xfrm>
            <a:prstGeom prst="roundRect">
              <a:avLst>
                <a:gd name="adj" fmla="val 10000"/>
              </a:avLst>
            </a:prstGeom>
            <a:blipFill rotWithShape="1">
              <a:blip r:embed="rId7"/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dk2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pic>
          <p:nvPicPr>
            <p:cNvPr id="23" name="Immagine 22"/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aturation sat="400000"/>
                      </a14:imgEffect>
                      <a14:imgEffect>
                        <a14:brightnessContrast bright="20000"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068530" y="731602"/>
              <a:ext cx="659328" cy="647894"/>
            </a:xfrm>
            <a:prstGeom prst="rect">
              <a:avLst/>
            </a:prstGeom>
          </p:spPr>
        </p:pic>
        <p:sp>
          <p:nvSpPr>
            <p:cNvPr id="24" name="CasellaDiTesto 23"/>
            <p:cNvSpPr txBox="1"/>
            <p:nvPr/>
          </p:nvSpPr>
          <p:spPr>
            <a:xfrm>
              <a:off x="2672091" y="906633"/>
              <a:ext cx="148630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/>
              <a:r>
                <a:rPr lang="it-IT" sz="1600" b="1" dirty="0" smtClean="0">
                  <a:solidFill>
                    <a:srgbClr val="1E1D65"/>
                  </a:solidFill>
                </a:rPr>
                <a:t>  50.551 </a:t>
              </a:r>
              <a:r>
                <a:rPr lang="it-IT" sz="1600" b="1" cap="all" dirty="0" smtClean="0">
                  <a:solidFill>
                    <a:srgbClr val="1E1D65"/>
                  </a:solidFill>
                </a:rPr>
                <a:t>Arrivi</a:t>
              </a:r>
              <a:endParaRPr lang="it-IT" sz="1600" b="1" cap="all" dirty="0">
                <a:solidFill>
                  <a:srgbClr val="1E1D65"/>
                </a:solidFill>
              </a:endParaRPr>
            </a:p>
          </p:txBody>
        </p:sp>
        <p:sp>
          <p:nvSpPr>
            <p:cNvPr id="25" name="Rettangolo 24"/>
            <p:cNvSpPr/>
            <p:nvPr/>
          </p:nvSpPr>
          <p:spPr>
            <a:xfrm>
              <a:off x="2606122" y="1347203"/>
              <a:ext cx="1808124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it-IT" sz="1600" b="1" dirty="0" smtClean="0">
                  <a:solidFill>
                    <a:srgbClr val="1E1D65"/>
                  </a:solidFill>
                </a:rPr>
                <a:t> 122.620 </a:t>
              </a:r>
              <a:r>
                <a:rPr lang="it-IT" sz="1600" b="1" cap="all" dirty="0" smtClean="0">
                  <a:solidFill>
                    <a:srgbClr val="1E1D65"/>
                  </a:solidFill>
                </a:rPr>
                <a:t>Presenze</a:t>
              </a:r>
              <a:endParaRPr lang="it-IT" sz="1600" b="1" cap="all" dirty="0">
                <a:solidFill>
                  <a:srgbClr val="1E1D65"/>
                </a:solidFill>
              </a:endParaRPr>
            </a:p>
          </p:txBody>
        </p:sp>
        <p:sp>
          <p:nvSpPr>
            <p:cNvPr id="26" name="CasellaDiTesto 25"/>
            <p:cNvSpPr txBox="1"/>
            <p:nvPr/>
          </p:nvSpPr>
          <p:spPr>
            <a:xfrm>
              <a:off x="525462" y="1431009"/>
              <a:ext cx="136789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000" b="1" dirty="0">
                  <a:solidFill>
                    <a:schemeClr val="accent3">
                      <a:lumMod val="75000"/>
                    </a:schemeClr>
                  </a:solidFill>
                </a:rPr>
                <a:t>Anno 2019</a:t>
              </a:r>
            </a:p>
          </p:txBody>
        </p:sp>
        <p:pic>
          <p:nvPicPr>
            <p:cNvPr id="27" name="Immagine 26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02909" y="1346309"/>
              <a:ext cx="515608" cy="399480"/>
            </a:xfrm>
            <a:prstGeom prst="rect">
              <a:avLst/>
            </a:prstGeom>
          </p:spPr>
        </p:pic>
      </p:grpSp>
      <p:sp>
        <p:nvSpPr>
          <p:cNvPr id="28" name="CasellaDiTesto 27"/>
          <p:cNvSpPr txBox="1"/>
          <p:nvPr/>
        </p:nvSpPr>
        <p:spPr>
          <a:xfrm>
            <a:off x="4695410" y="560050"/>
            <a:ext cx="1302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002060"/>
                </a:solidFill>
              </a:rPr>
              <a:t> nel 2020:</a:t>
            </a:r>
          </a:p>
        </p:txBody>
      </p:sp>
      <p:sp>
        <p:nvSpPr>
          <p:cNvPr id="29" name="Freccia in giù 28"/>
          <p:cNvSpPr/>
          <p:nvPr/>
        </p:nvSpPr>
        <p:spPr>
          <a:xfrm>
            <a:off x="4693750" y="939767"/>
            <a:ext cx="320984" cy="721034"/>
          </a:xfrm>
          <a:prstGeom prst="downArrow">
            <a:avLst/>
          </a:prstGeom>
          <a:noFill/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0" name="Freccia in giù 29"/>
          <p:cNvSpPr/>
          <p:nvPr/>
        </p:nvSpPr>
        <p:spPr>
          <a:xfrm>
            <a:off x="5966355" y="2692504"/>
            <a:ext cx="265276" cy="456697"/>
          </a:xfrm>
          <a:prstGeom prst="downArrow">
            <a:avLst/>
          </a:prstGeom>
          <a:noFill/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2" name="Rettangolo arrotondato 31"/>
          <p:cNvSpPr/>
          <p:nvPr/>
        </p:nvSpPr>
        <p:spPr>
          <a:xfrm>
            <a:off x="2155371" y="1958644"/>
            <a:ext cx="4920674" cy="1243110"/>
          </a:xfrm>
          <a:prstGeom prst="roundRect">
            <a:avLst/>
          </a:prstGeom>
          <a:noFill/>
          <a:ln w="12700">
            <a:solidFill>
              <a:srgbClr val="009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3" name="Rettangolo 32"/>
          <p:cNvSpPr/>
          <p:nvPr/>
        </p:nvSpPr>
        <p:spPr>
          <a:xfrm>
            <a:off x="3215022" y="4613653"/>
            <a:ext cx="520648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altLang="it-IT" sz="800" dirty="0"/>
              <a:t>Fonte: </a:t>
            </a:r>
            <a:r>
              <a:rPr lang="it-IT" altLang="it-IT" sz="800" dirty="0" err="1"/>
              <a:t>elab</a:t>
            </a:r>
            <a:r>
              <a:rPr lang="it-IT" altLang="it-IT" sz="800" dirty="0"/>
              <a:t>. Ufficio Studi e Statistica CCIAA di Treviso </a:t>
            </a:r>
            <a:r>
              <a:rPr lang="it-IT" altLang="it-IT" sz="800" dirty="0" smtClean="0"/>
              <a:t>- </a:t>
            </a:r>
            <a:r>
              <a:rPr lang="it-IT" altLang="it-IT" sz="800" dirty="0"/>
              <a:t>Belluno su </a:t>
            </a:r>
            <a:r>
              <a:rPr lang="it-IT" altLang="it-IT" sz="800" dirty="0" smtClean="0"/>
              <a:t>dati Regione Veneto-Istat</a:t>
            </a:r>
            <a:endParaRPr lang="it-IT" sz="800" dirty="0">
              <a:latin typeface="Arial"/>
              <a:cs typeface="Arial"/>
            </a:endParaRPr>
          </a:p>
        </p:txBody>
      </p:sp>
      <p:sp>
        <p:nvSpPr>
          <p:cNvPr id="34" name="Rettangolo 33"/>
          <p:cNvSpPr/>
          <p:nvPr/>
        </p:nvSpPr>
        <p:spPr>
          <a:xfrm>
            <a:off x="5068804" y="875855"/>
            <a:ext cx="8338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b="1" dirty="0" smtClean="0">
                <a:solidFill>
                  <a:srgbClr val="FF0000"/>
                </a:solidFill>
              </a:rPr>
              <a:t>-64,1%</a:t>
            </a:r>
            <a:endParaRPr lang="it-IT" b="1" dirty="0">
              <a:solidFill>
                <a:srgbClr val="FF0000"/>
              </a:solidFill>
            </a:endParaRPr>
          </a:p>
        </p:txBody>
      </p:sp>
      <p:sp>
        <p:nvSpPr>
          <p:cNvPr id="35" name="Rettangolo 34"/>
          <p:cNvSpPr/>
          <p:nvPr/>
        </p:nvSpPr>
        <p:spPr>
          <a:xfrm>
            <a:off x="5079297" y="1322540"/>
            <a:ext cx="8338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b="1" dirty="0" smtClean="0">
                <a:solidFill>
                  <a:srgbClr val="FF0000"/>
                </a:solidFill>
              </a:rPr>
              <a:t>-44,3%</a:t>
            </a:r>
            <a:endParaRPr lang="it-IT" b="1" dirty="0">
              <a:solidFill>
                <a:srgbClr val="FF0000"/>
              </a:solidFill>
            </a:endParaRPr>
          </a:p>
        </p:txBody>
      </p:sp>
      <p:sp>
        <p:nvSpPr>
          <p:cNvPr id="37" name="Rettangolo 36"/>
          <p:cNvSpPr/>
          <p:nvPr/>
        </p:nvSpPr>
        <p:spPr>
          <a:xfrm>
            <a:off x="2740688" y="2264373"/>
            <a:ext cx="246977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it-IT" sz="1600" b="1" dirty="0" smtClean="0">
                <a:solidFill>
                  <a:srgbClr val="1E1D65"/>
                </a:solidFill>
              </a:rPr>
              <a:t>    11.978 </a:t>
            </a:r>
            <a:r>
              <a:rPr lang="it-IT" sz="1600" b="1" cap="all" dirty="0">
                <a:solidFill>
                  <a:srgbClr val="1E1D65"/>
                </a:solidFill>
              </a:rPr>
              <a:t>presenze</a:t>
            </a:r>
            <a:r>
              <a:rPr lang="it-IT" sz="1600" b="1" dirty="0">
                <a:solidFill>
                  <a:srgbClr val="1E1D65"/>
                </a:solidFill>
              </a:rPr>
              <a:t> italiani</a:t>
            </a:r>
          </a:p>
        </p:txBody>
      </p:sp>
      <p:sp>
        <p:nvSpPr>
          <p:cNvPr id="38" name="Rettangolo 37"/>
          <p:cNvSpPr/>
          <p:nvPr/>
        </p:nvSpPr>
        <p:spPr>
          <a:xfrm>
            <a:off x="6188964" y="2308885"/>
            <a:ext cx="80182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600" b="1" dirty="0" smtClean="0">
                <a:solidFill>
                  <a:srgbClr val="002060"/>
                </a:solidFill>
              </a:rPr>
              <a:t>+25,8</a:t>
            </a:r>
            <a:r>
              <a:rPr lang="it-IT" sz="1600" b="1" dirty="0">
                <a:solidFill>
                  <a:srgbClr val="002060"/>
                </a:solidFill>
              </a:rPr>
              <a:t>%</a:t>
            </a:r>
          </a:p>
        </p:txBody>
      </p:sp>
      <p:sp>
        <p:nvSpPr>
          <p:cNvPr id="39" name="Rettangolo 38"/>
          <p:cNvSpPr/>
          <p:nvPr/>
        </p:nvSpPr>
        <p:spPr>
          <a:xfrm>
            <a:off x="2750312" y="2599873"/>
            <a:ext cx="236757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it-IT" sz="1600" b="1" dirty="0">
                <a:solidFill>
                  <a:srgbClr val="1E1D65"/>
                </a:solidFill>
              </a:rPr>
              <a:t>   </a:t>
            </a:r>
            <a:r>
              <a:rPr lang="it-IT" sz="1600" b="1" dirty="0" smtClean="0">
                <a:solidFill>
                  <a:srgbClr val="1E1D65"/>
                </a:solidFill>
              </a:rPr>
              <a:t>   3.281 </a:t>
            </a:r>
            <a:r>
              <a:rPr lang="it-IT" sz="1600" b="1" cap="all" dirty="0">
                <a:solidFill>
                  <a:srgbClr val="1E1D65"/>
                </a:solidFill>
              </a:rPr>
              <a:t>arrivi</a:t>
            </a:r>
            <a:r>
              <a:rPr lang="it-IT" sz="1600" b="1" dirty="0">
                <a:solidFill>
                  <a:srgbClr val="1E1D65"/>
                </a:solidFill>
              </a:rPr>
              <a:t> stranieri</a:t>
            </a:r>
          </a:p>
        </p:txBody>
      </p:sp>
      <p:sp>
        <p:nvSpPr>
          <p:cNvPr id="40" name="Rettangolo 39"/>
          <p:cNvSpPr/>
          <p:nvPr/>
        </p:nvSpPr>
        <p:spPr>
          <a:xfrm>
            <a:off x="6195882" y="2883769"/>
            <a:ext cx="7617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600" b="1" dirty="0">
                <a:solidFill>
                  <a:srgbClr val="FF0000"/>
                </a:solidFill>
              </a:rPr>
              <a:t>-</a:t>
            </a:r>
            <a:r>
              <a:rPr lang="it-IT" sz="1600" b="1" dirty="0" smtClean="0">
                <a:solidFill>
                  <a:srgbClr val="FF0000"/>
                </a:solidFill>
              </a:rPr>
              <a:t>38,0%</a:t>
            </a:r>
            <a:endParaRPr lang="it-IT" sz="1600" b="1" dirty="0">
              <a:solidFill>
                <a:srgbClr val="FF0000"/>
              </a:solidFill>
            </a:endParaRPr>
          </a:p>
        </p:txBody>
      </p:sp>
      <p:sp>
        <p:nvSpPr>
          <p:cNvPr id="41" name="Rettangolo 40"/>
          <p:cNvSpPr/>
          <p:nvPr/>
        </p:nvSpPr>
        <p:spPr>
          <a:xfrm>
            <a:off x="267352" y="4083638"/>
            <a:ext cx="201981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600" b="1" dirty="0" smtClean="0">
                <a:solidFill>
                  <a:srgbClr val="FF0000"/>
                </a:solidFill>
              </a:rPr>
              <a:t>-14,1% </a:t>
            </a:r>
            <a:r>
              <a:rPr lang="it-IT" sz="1600" b="1" dirty="0" smtClean="0">
                <a:solidFill>
                  <a:srgbClr val="002060"/>
                </a:solidFill>
              </a:rPr>
              <a:t>di </a:t>
            </a:r>
            <a:r>
              <a:rPr lang="it-IT" sz="1600" b="1" cap="all" dirty="0" smtClean="0">
                <a:solidFill>
                  <a:srgbClr val="002060"/>
                </a:solidFill>
              </a:rPr>
              <a:t>presenze</a:t>
            </a:r>
            <a:endParaRPr lang="it-IT" sz="1600" b="1" dirty="0">
              <a:solidFill>
                <a:srgbClr val="002060"/>
              </a:solidFill>
            </a:endParaRPr>
          </a:p>
        </p:txBody>
      </p:sp>
      <p:grpSp>
        <p:nvGrpSpPr>
          <p:cNvPr id="42" name="Gruppo 41"/>
          <p:cNvGrpSpPr/>
          <p:nvPr/>
        </p:nvGrpSpPr>
        <p:grpSpPr>
          <a:xfrm>
            <a:off x="2155371" y="3267700"/>
            <a:ext cx="4920674" cy="1249005"/>
            <a:chOff x="2155371" y="3195859"/>
            <a:chExt cx="4920674" cy="1249005"/>
          </a:xfrm>
        </p:grpSpPr>
        <p:sp>
          <p:nvSpPr>
            <p:cNvPr id="43" name="Rettangolo 42"/>
            <p:cNvSpPr/>
            <p:nvPr/>
          </p:nvSpPr>
          <p:spPr>
            <a:xfrm>
              <a:off x="2745952" y="3459858"/>
              <a:ext cx="2848537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it-IT" sz="1600" b="1" dirty="0">
                  <a:solidFill>
                    <a:srgbClr val="1E1D65"/>
                  </a:solidFill>
                </a:rPr>
                <a:t>  </a:t>
              </a:r>
              <a:r>
                <a:rPr lang="it-IT" sz="1600" b="1" dirty="0" smtClean="0">
                  <a:solidFill>
                    <a:srgbClr val="1E1D65"/>
                  </a:solidFill>
                </a:rPr>
                <a:t>    9.965 </a:t>
              </a:r>
              <a:r>
                <a:rPr lang="it-IT" sz="1600" b="1" cap="all" dirty="0">
                  <a:solidFill>
                    <a:srgbClr val="1E1D65"/>
                  </a:solidFill>
                </a:rPr>
                <a:t>presenze</a:t>
              </a:r>
              <a:r>
                <a:rPr lang="it-IT" sz="1600" b="1" dirty="0">
                  <a:solidFill>
                    <a:srgbClr val="1E1D65"/>
                  </a:solidFill>
                </a:rPr>
                <a:t> </a:t>
              </a:r>
              <a:r>
                <a:rPr lang="it-IT" sz="1600" b="1" dirty="0" smtClean="0">
                  <a:solidFill>
                    <a:srgbClr val="1E1D65"/>
                  </a:solidFill>
                </a:rPr>
                <a:t>alberghiere</a:t>
              </a:r>
              <a:endParaRPr lang="it-IT" sz="1600" b="1" dirty="0">
                <a:solidFill>
                  <a:srgbClr val="1E1D65"/>
                </a:solidFill>
              </a:endParaRPr>
            </a:p>
          </p:txBody>
        </p:sp>
        <p:sp>
          <p:nvSpPr>
            <p:cNvPr id="44" name="Rettangolo 43"/>
            <p:cNvSpPr/>
            <p:nvPr/>
          </p:nvSpPr>
          <p:spPr>
            <a:xfrm>
              <a:off x="2870822" y="3826120"/>
              <a:ext cx="2728119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it-IT" sz="1600" b="1" dirty="0" smtClean="0">
                  <a:solidFill>
                    <a:srgbClr val="1E1D65"/>
                  </a:solidFill>
                </a:rPr>
                <a:t>   2.417 </a:t>
              </a:r>
              <a:r>
                <a:rPr lang="it-IT" sz="1600" b="1" cap="all" dirty="0">
                  <a:solidFill>
                    <a:srgbClr val="1E1D65"/>
                  </a:solidFill>
                </a:rPr>
                <a:t>arrivi</a:t>
              </a:r>
              <a:r>
                <a:rPr lang="it-IT" sz="1600" b="1" dirty="0">
                  <a:solidFill>
                    <a:srgbClr val="1E1D65"/>
                  </a:solidFill>
                </a:rPr>
                <a:t> extralberghieri</a:t>
              </a:r>
            </a:p>
          </p:txBody>
        </p:sp>
        <p:pic>
          <p:nvPicPr>
            <p:cNvPr id="45" name="Immagine 44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2255023" y="3900903"/>
              <a:ext cx="607965" cy="441894"/>
            </a:xfrm>
            <a:prstGeom prst="rect">
              <a:avLst/>
            </a:prstGeom>
          </p:spPr>
        </p:pic>
        <p:sp>
          <p:nvSpPr>
            <p:cNvPr id="46" name="Rettangolo 45"/>
            <p:cNvSpPr/>
            <p:nvPr/>
          </p:nvSpPr>
          <p:spPr>
            <a:xfrm>
              <a:off x="6194724" y="3195859"/>
              <a:ext cx="761747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it-IT" sz="1600" b="1" dirty="0" smtClean="0">
                  <a:solidFill>
                    <a:srgbClr val="FF0000"/>
                  </a:solidFill>
                </a:rPr>
                <a:t>-42,6%</a:t>
              </a:r>
              <a:endParaRPr lang="it-IT" sz="1600" b="1" dirty="0">
                <a:solidFill>
                  <a:srgbClr val="FF0000"/>
                </a:solidFill>
              </a:endParaRPr>
            </a:p>
          </p:txBody>
        </p:sp>
        <p:sp>
          <p:nvSpPr>
            <p:cNvPr id="47" name="Rettangolo 46"/>
            <p:cNvSpPr/>
            <p:nvPr/>
          </p:nvSpPr>
          <p:spPr>
            <a:xfrm>
              <a:off x="6197317" y="4068332"/>
              <a:ext cx="744114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it-IT" sz="1600" b="1" dirty="0" smtClean="0">
                  <a:solidFill>
                    <a:srgbClr val="002060"/>
                  </a:solidFill>
                </a:rPr>
                <a:t> +0,6%</a:t>
              </a:r>
              <a:endParaRPr lang="it-IT" sz="1600" b="1" dirty="0">
                <a:solidFill>
                  <a:srgbClr val="002060"/>
                </a:solidFill>
              </a:endParaRPr>
            </a:p>
          </p:txBody>
        </p:sp>
        <p:pic>
          <p:nvPicPr>
            <p:cNvPr id="49" name="Immagine 48"/>
            <p:cNvPicPr>
              <a:picLocks noChangeAspect="1"/>
            </p:cNvPicPr>
            <p:nvPr/>
          </p:nvPicPr>
          <p:blipFill>
            <a:blip r:embed="rId12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32505" y="3263605"/>
              <a:ext cx="618570" cy="498622"/>
            </a:xfrm>
            <a:prstGeom prst="rect">
              <a:avLst/>
            </a:prstGeom>
          </p:spPr>
        </p:pic>
        <p:sp>
          <p:nvSpPr>
            <p:cNvPr id="50" name="Rettangolo 49"/>
            <p:cNvSpPr/>
            <p:nvPr/>
          </p:nvSpPr>
          <p:spPr>
            <a:xfrm>
              <a:off x="2704637" y="3218740"/>
              <a:ext cx="2626809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it-IT" sz="1600" b="1" dirty="0">
                  <a:solidFill>
                    <a:srgbClr val="1E1D65"/>
                  </a:solidFill>
                </a:rPr>
                <a:t>    </a:t>
              </a:r>
              <a:r>
                <a:rPr lang="it-IT" sz="1600" b="1" dirty="0" smtClean="0">
                  <a:solidFill>
                    <a:srgbClr val="1E1D65"/>
                  </a:solidFill>
                </a:rPr>
                <a:t>   4.563 </a:t>
              </a:r>
              <a:r>
                <a:rPr lang="it-IT" sz="1600" b="1" cap="all" dirty="0">
                  <a:solidFill>
                    <a:srgbClr val="1E1D65"/>
                  </a:solidFill>
                </a:rPr>
                <a:t>arrivi</a:t>
              </a:r>
              <a:r>
                <a:rPr lang="it-IT" sz="1600" b="1" dirty="0">
                  <a:solidFill>
                    <a:srgbClr val="1E1D65"/>
                  </a:solidFill>
                </a:rPr>
                <a:t> alberghieri</a:t>
              </a:r>
            </a:p>
          </p:txBody>
        </p:sp>
        <p:sp>
          <p:nvSpPr>
            <p:cNvPr id="52" name="Rettangolo 51"/>
            <p:cNvSpPr/>
            <p:nvPr/>
          </p:nvSpPr>
          <p:spPr>
            <a:xfrm>
              <a:off x="6141279" y="3426550"/>
              <a:ext cx="81464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it-IT" b="1" dirty="0">
                  <a:solidFill>
                    <a:srgbClr val="002060"/>
                  </a:solidFill>
                </a:rPr>
                <a:t> </a:t>
              </a:r>
              <a:r>
                <a:rPr lang="it-IT" sz="1600" b="1" dirty="0" smtClean="0">
                  <a:solidFill>
                    <a:srgbClr val="FF0000"/>
                  </a:solidFill>
                </a:rPr>
                <a:t>-26,9%</a:t>
              </a:r>
              <a:endParaRPr lang="it-IT" sz="1600" b="1" dirty="0">
                <a:solidFill>
                  <a:srgbClr val="FF0000"/>
                </a:solidFill>
              </a:endParaRPr>
            </a:p>
          </p:txBody>
        </p:sp>
        <p:sp>
          <p:nvSpPr>
            <p:cNvPr id="53" name="Rettangolo 52"/>
            <p:cNvSpPr/>
            <p:nvPr/>
          </p:nvSpPr>
          <p:spPr>
            <a:xfrm>
              <a:off x="2878822" y="4075271"/>
              <a:ext cx="3100529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it-IT" sz="1600" b="1" dirty="0" smtClean="0">
                  <a:solidFill>
                    <a:srgbClr val="1E1D65"/>
                  </a:solidFill>
                </a:rPr>
                <a:t> 11.883 </a:t>
              </a:r>
              <a:r>
                <a:rPr lang="it-IT" sz="1600" b="1" cap="all" dirty="0" smtClean="0">
                  <a:solidFill>
                    <a:srgbClr val="1E1D65"/>
                  </a:solidFill>
                </a:rPr>
                <a:t>presenze</a:t>
              </a:r>
              <a:r>
                <a:rPr lang="it-IT" sz="1600" b="1" dirty="0" smtClean="0">
                  <a:solidFill>
                    <a:srgbClr val="1E1D65"/>
                  </a:solidFill>
                </a:rPr>
                <a:t> extralberghiere</a:t>
              </a:r>
              <a:endParaRPr lang="it-IT" sz="1600" b="1" dirty="0">
                <a:solidFill>
                  <a:srgbClr val="1E1D65"/>
                </a:solidFill>
              </a:endParaRPr>
            </a:p>
          </p:txBody>
        </p:sp>
        <p:sp>
          <p:nvSpPr>
            <p:cNvPr id="54" name="Rettangolo 53"/>
            <p:cNvSpPr/>
            <p:nvPr/>
          </p:nvSpPr>
          <p:spPr>
            <a:xfrm>
              <a:off x="6188964" y="3795882"/>
              <a:ext cx="761747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it-IT" sz="1600" b="1" dirty="0" smtClean="0">
                  <a:solidFill>
                    <a:srgbClr val="FF0000"/>
                  </a:solidFill>
                </a:rPr>
                <a:t>-26,8%</a:t>
              </a:r>
              <a:endParaRPr lang="it-IT" sz="1600" b="1" dirty="0">
                <a:solidFill>
                  <a:srgbClr val="FF0000"/>
                </a:solidFill>
              </a:endParaRPr>
            </a:p>
          </p:txBody>
        </p:sp>
        <p:sp>
          <p:nvSpPr>
            <p:cNvPr id="55" name="Freccia in giù 54"/>
            <p:cNvSpPr/>
            <p:nvPr/>
          </p:nvSpPr>
          <p:spPr>
            <a:xfrm>
              <a:off x="5958971" y="3873838"/>
              <a:ext cx="265276" cy="208553"/>
            </a:xfrm>
            <a:prstGeom prst="downArrow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56" name="Freccia in su 55"/>
            <p:cNvSpPr/>
            <p:nvPr/>
          </p:nvSpPr>
          <p:spPr>
            <a:xfrm>
              <a:off x="5958971" y="4158093"/>
              <a:ext cx="280671" cy="193638"/>
            </a:xfrm>
            <a:prstGeom prst="upArrow">
              <a:avLst/>
            </a:prstGeom>
            <a:noFill/>
            <a:ln w="12700">
              <a:solidFill>
                <a:srgbClr val="0092D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57" name="Rettangolo arrotondato 56"/>
            <p:cNvSpPr/>
            <p:nvPr/>
          </p:nvSpPr>
          <p:spPr>
            <a:xfrm>
              <a:off x="2155371" y="3201754"/>
              <a:ext cx="4920674" cy="1243110"/>
            </a:xfrm>
            <a:prstGeom prst="roundRect">
              <a:avLst/>
            </a:prstGeom>
            <a:noFill/>
            <a:ln w="12700">
              <a:solidFill>
                <a:srgbClr val="0092D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59" name="CasellaDiTesto 58"/>
          <p:cNvSpPr txBox="1"/>
          <p:nvPr/>
        </p:nvSpPr>
        <p:spPr>
          <a:xfrm>
            <a:off x="7071074" y="1622437"/>
            <a:ext cx="1676567" cy="374571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rgbClr val="0092D2"/>
            </a:solidFill>
          </a:ln>
        </p:spPr>
        <p:txBody>
          <a:bodyPr wrap="square" tIns="0" bIns="0" rtlCol="0">
            <a:spAutoFit/>
          </a:bodyPr>
          <a:lstStyle/>
          <a:p>
            <a:pPr algn="ctr"/>
            <a:r>
              <a:rPr lang="it-IT" sz="1100" b="1" dirty="0" smtClean="0">
                <a:solidFill>
                  <a:srgbClr val="002060"/>
                </a:solidFill>
              </a:rPr>
              <a:t>ARRIVI DI TURISTI </a:t>
            </a:r>
          </a:p>
          <a:p>
            <a:pPr algn="ctr"/>
            <a:r>
              <a:rPr lang="it-IT" sz="1100" b="1" dirty="0" smtClean="0">
                <a:solidFill>
                  <a:srgbClr val="002060"/>
                </a:solidFill>
              </a:rPr>
              <a:t>italiani </a:t>
            </a:r>
            <a:r>
              <a:rPr lang="it-IT" sz="1100" b="1" dirty="0">
                <a:solidFill>
                  <a:srgbClr val="002060"/>
                </a:solidFill>
              </a:rPr>
              <a:t>e stranieri</a:t>
            </a:r>
          </a:p>
        </p:txBody>
      </p:sp>
      <p:sp>
        <p:nvSpPr>
          <p:cNvPr id="2" name="Rettangolo 1"/>
          <p:cNvSpPr/>
          <p:nvPr/>
        </p:nvSpPr>
        <p:spPr>
          <a:xfrm>
            <a:off x="368859" y="3788078"/>
            <a:ext cx="160172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1600" b="1" dirty="0" smtClean="0">
                <a:solidFill>
                  <a:srgbClr val="FF0000"/>
                </a:solidFill>
              </a:rPr>
              <a:t>-38,0% </a:t>
            </a:r>
            <a:r>
              <a:rPr lang="it-IT" sz="1600" b="1" dirty="0">
                <a:solidFill>
                  <a:srgbClr val="002060"/>
                </a:solidFill>
              </a:rPr>
              <a:t>di </a:t>
            </a:r>
            <a:r>
              <a:rPr lang="it-IT" sz="1600" b="1" dirty="0" smtClean="0">
                <a:solidFill>
                  <a:srgbClr val="002060"/>
                </a:solidFill>
              </a:rPr>
              <a:t>ARRIVI</a:t>
            </a:r>
            <a:endParaRPr lang="it-IT" sz="1600" b="1" dirty="0">
              <a:solidFill>
                <a:srgbClr val="002060"/>
              </a:solidFill>
            </a:endParaRPr>
          </a:p>
        </p:txBody>
      </p:sp>
      <p:sp>
        <p:nvSpPr>
          <p:cNvPr id="62" name="Freccia in giù 61"/>
          <p:cNvSpPr/>
          <p:nvPr/>
        </p:nvSpPr>
        <p:spPr>
          <a:xfrm>
            <a:off x="5971962" y="2100332"/>
            <a:ext cx="265276" cy="208553"/>
          </a:xfrm>
          <a:prstGeom prst="downArrow">
            <a:avLst/>
          </a:prstGeom>
          <a:noFill/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3" name="Freccia in su 62"/>
          <p:cNvSpPr/>
          <p:nvPr/>
        </p:nvSpPr>
        <p:spPr>
          <a:xfrm>
            <a:off x="5971962" y="2367651"/>
            <a:ext cx="280671" cy="193638"/>
          </a:xfrm>
          <a:prstGeom prst="upArrow">
            <a:avLst/>
          </a:prstGeom>
          <a:noFill/>
          <a:ln w="12700">
            <a:solidFill>
              <a:srgbClr val="009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4" name="Freccia in giù 63"/>
          <p:cNvSpPr/>
          <p:nvPr/>
        </p:nvSpPr>
        <p:spPr>
          <a:xfrm>
            <a:off x="5955978" y="3346697"/>
            <a:ext cx="265276" cy="456697"/>
          </a:xfrm>
          <a:prstGeom prst="downArrow">
            <a:avLst/>
          </a:prstGeom>
          <a:noFill/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67895" y="263210"/>
            <a:ext cx="2374234" cy="1266258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161303" y="1994740"/>
            <a:ext cx="1539326" cy="1303146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185453" y="3231697"/>
            <a:ext cx="1515176" cy="1278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7547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1107" y="3395066"/>
            <a:ext cx="3415309" cy="1098555"/>
          </a:xfrm>
          <a:prstGeom prst="rect">
            <a:avLst/>
          </a:prstGeom>
        </p:spPr>
      </p:pic>
      <p:sp>
        <p:nvSpPr>
          <p:cNvPr id="6" name="Titolo 3"/>
          <p:cNvSpPr txBox="1">
            <a:spLocks/>
          </p:cNvSpPr>
          <p:nvPr/>
        </p:nvSpPr>
        <p:spPr>
          <a:xfrm>
            <a:off x="349109" y="232114"/>
            <a:ext cx="7975792" cy="646321"/>
          </a:xfrm>
          <a:prstGeom prst="rect">
            <a:avLst/>
          </a:prstGeom>
          <a:noFill/>
          <a:ln w="0">
            <a:noFill/>
          </a:ln>
        </p:spPr>
        <p:txBody>
          <a:bodyPr vert="horz" wrap="square" lIns="91431" tIns="45715" rIns="91431" bIns="45715">
            <a:sp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1600" kern="1200" baseline="0">
                <a:solidFill>
                  <a:srgbClr val="9AC59F"/>
                </a:solidFill>
                <a:latin typeface="Andale Mono"/>
                <a:ea typeface="+mj-ea"/>
                <a:cs typeface="+mj-cs"/>
              </a:defRPr>
            </a:lvl1pPr>
          </a:lstStyle>
          <a:p>
            <a:pPr algn="l"/>
            <a:r>
              <a:rPr lang="it-IT" sz="1800" b="1" dirty="0">
                <a:solidFill>
                  <a:srgbClr val="0092D2"/>
                </a:solidFill>
                <a:latin typeface="Calibri" panose="020F0502020204030204" pitchFamily="34" charset="0"/>
                <a:cs typeface="Century Gothic"/>
              </a:rPr>
              <a:t>Il MERCATO DEL LAVORO nell’Opitergino-Mottense al 30 giugno 2021:</a:t>
            </a:r>
          </a:p>
          <a:p>
            <a:pPr algn="l"/>
            <a:r>
              <a:rPr lang="it-IT" sz="1800" b="1" dirty="0">
                <a:solidFill>
                  <a:srgbClr val="0092D2"/>
                </a:solidFill>
                <a:latin typeface="Calibri" panose="020F0502020204030204" pitchFamily="34" charset="0"/>
                <a:cs typeface="Century Gothic"/>
              </a:rPr>
              <a:t>positivo il saldo occupazionale nell’anno mobile luglio 2020-giugno 2021 </a:t>
            </a:r>
            <a:endParaRPr lang="it-IT" sz="1800" dirty="0">
              <a:solidFill>
                <a:srgbClr val="0092D2"/>
              </a:solidFill>
              <a:latin typeface="Calibri" panose="020F0502020204030204" pitchFamily="34" charset="0"/>
              <a:cs typeface="Century Gothic"/>
            </a:endParaRPr>
          </a:p>
        </p:txBody>
      </p:sp>
      <p:sp>
        <p:nvSpPr>
          <p:cNvPr id="19" name="CasellaDiTesto 18"/>
          <p:cNvSpPr txBox="1"/>
          <p:nvPr/>
        </p:nvSpPr>
        <p:spPr>
          <a:xfrm>
            <a:off x="8475728" y="4598765"/>
            <a:ext cx="374357" cy="292388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fld id="{4C7BFCBB-BD0E-F54A-A5BA-3DC2F4CADE12}" type="slidenum">
              <a:rPr lang="it-IT" sz="1300" b="1">
                <a:latin typeface="Arial"/>
                <a:cs typeface="Arial"/>
              </a:rPr>
              <a:pPr/>
              <a:t>5</a:t>
            </a:fld>
            <a:endParaRPr lang="it-IT" sz="1300" b="1" dirty="0">
              <a:latin typeface="Arial"/>
              <a:cs typeface="Arial"/>
            </a:endParaRPr>
          </a:p>
        </p:txBody>
      </p:sp>
      <p:sp>
        <p:nvSpPr>
          <p:cNvPr id="20" name="CasellaDiTesto 19"/>
          <p:cNvSpPr txBox="1"/>
          <p:nvPr/>
        </p:nvSpPr>
        <p:spPr>
          <a:xfrm>
            <a:off x="2049057" y="4629543"/>
            <a:ext cx="6360753" cy="215444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r"/>
            <a:r>
              <a:rPr lang="it-IT" altLang="it-IT" sz="800" dirty="0"/>
              <a:t>Fonte: </a:t>
            </a:r>
            <a:r>
              <a:rPr lang="it-IT" altLang="it-IT" sz="800" dirty="0" err="1"/>
              <a:t>elab</a:t>
            </a:r>
            <a:r>
              <a:rPr lang="it-IT" altLang="it-IT" sz="800" dirty="0"/>
              <a:t>. Ufficio Studi e Statistica CCIAA di Treviso – Belluno su dati Veneto Lavoro, estrazione del 30.08.2021</a:t>
            </a:r>
            <a:endParaRPr lang="it-IT" sz="800" dirty="0">
              <a:latin typeface="Arial"/>
              <a:cs typeface="Arial"/>
            </a:endParaRPr>
          </a:p>
        </p:txBody>
      </p:sp>
      <p:graphicFrame>
        <p:nvGraphicFramePr>
          <p:cNvPr id="7" name="Tabel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0824223"/>
              </p:ext>
            </p:extLst>
          </p:nvPr>
        </p:nvGraphicFramePr>
        <p:xfrm>
          <a:off x="1454715" y="1261466"/>
          <a:ext cx="5968093" cy="213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785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4007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4007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4007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74988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2019</a:t>
                      </a:r>
                    </a:p>
                    <a:p>
                      <a:pPr algn="ctr"/>
                      <a:r>
                        <a:rPr lang="it-IT" sz="1000" b="1" dirty="0">
                          <a:solidFill>
                            <a:schemeClr val="bg1"/>
                          </a:solidFill>
                        </a:rPr>
                        <a:t>Anno mobile</a:t>
                      </a:r>
                    </a:p>
                    <a:p>
                      <a:pPr algn="ctr"/>
                      <a:r>
                        <a:rPr lang="it-IT" sz="1000" b="1" dirty="0">
                          <a:solidFill>
                            <a:schemeClr val="bg1"/>
                          </a:solidFill>
                        </a:rPr>
                        <a:t>lug</a:t>
                      </a:r>
                      <a:r>
                        <a:rPr lang="it-IT" sz="1000" b="1" baseline="0" dirty="0">
                          <a:solidFill>
                            <a:schemeClr val="bg1"/>
                          </a:solidFill>
                        </a:rPr>
                        <a:t>.18 – giu.19</a:t>
                      </a:r>
                      <a:endParaRPr lang="it-IT" sz="10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2020</a:t>
                      </a:r>
                    </a:p>
                    <a:p>
                      <a:pPr marL="0" marR="0" lvl="0" indent="0" algn="ctr" defTabSz="4571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Anno mobile</a:t>
                      </a:r>
                    </a:p>
                    <a:p>
                      <a:pPr marL="0" marR="0" lvl="0" indent="0" algn="ctr" defTabSz="4571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lug.19 – giu.20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2021</a:t>
                      </a:r>
                    </a:p>
                    <a:p>
                      <a:pPr marL="0" marR="0" lvl="0" indent="0" algn="ctr" defTabSz="4571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Anno mobile</a:t>
                      </a:r>
                    </a:p>
                    <a:p>
                      <a:pPr marL="0" marR="0" lvl="0" indent="0" algn="ctr" defTabSz="4571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lug.20 – giu.21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65054">
                <a:tc>
                  <a:txBody>
                    <a:bodyPr/>
                    <a:lstStyle/>
                    <a:p>
                      <a:r>
                        <a:rPr lang="it-IT" b="1" dirty="0"/>
                        <a:t>Totale settori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/>
                        <a:t>445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/>
                        <a:t>-460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/>
                        <a:t>1.100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65054">
                <a:tc>
                  <a:txBody>
                    <a:bodyPr/>
                    <a:lstStyle/>
                    <a:p>
                      <a:r>
                        <a:rPr lang="it-IT" dirty="0"/>
                        <a:t>Industria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600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215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335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65054">
                <a:tc>
                  <a:txBody>
                    <a:bodyPr/>
                    <a:lstStyle/>
                    <a:p>
                      <a:r>
                        <a:rPr lang="it-IT" i="1" dirty="0"/>
                        <a:t>     di</a:t>
                      </a:r>
                      <a:r>
                        <a:rPr lang="it-IT" i="1" baseline="0" dirty="0"/>
                        <a:t> cui costruzioni</a:t>
                      </a:r>
                      <a:endParaRPr lang="it-IT" i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i="1" dirty="0"/>
                        <a:t>45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i="1" dirty="0"/>
                        <a:t>110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i="1" dirty="0"/>
                        <a:t>145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65054">
                <a:tc>
                  <a:txBody>
                    <a:bodyPr/>
                    <a:lstStyle/>
                    <a:p>
                      <a:r>
                        <a:rPr lang="it-IT" dirty="0"/>
                        <a:t>Servizi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-235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-555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860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15" name="CasellaDiTesto 14"/>
          <p:cNvSpPr txBox="1">
            <a:spLocks noChangeArrowheads="1"/>
          </p:cNvSpPr>
          <p:nvPr/>
        </p:nvSpPr>
        <p:spPr bwMode="auto">
          <a:xfrm>
            <a:off x="1213324" y="920536"/>
            <a:ext cx="6450875" cy="246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5" rIns="91431" bIns="45715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1000" b="1" dirty="0">
                <a:solidFill>
                  <a:srgbClr val="000000"/>
                </a:solidFill>
              </a:rPr>
              <a:t>Saldi occupazionali (Assunzioni-Cessazioni) negli anni mobili 2019-2021 per i principali </a:t>
            </a:r>
            <a:r>
              <a:rPr lang="it-IT" altLang="it-IT" sz="1000" b="1" dirty="0" err="1">
                <a:solidFill>
                  <a:srgbClr val="000000"/>
                </a:solidFill>
              </a:rPr>
              <a:t>macrosettori</a:t>
            </a:r>
            <a:endParaRPr lang="it-IT" altLang="it-IT" sz="10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24016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xmlns="" id="{70C0CE4B-90F9-4E8B-BE80-F4E6F5B31DC3}"/>
              </a:ext>
            </a:extLst>
          </p:cNvPr>
          <p:cNvSpPr txBox="1"/>
          <p:nvPr/>
        </p:nvSpPr>
        <p:spPr>
          <a:xfrm>
            <a:off x="4969808" y="4629543"/>
            <a:ext cx="3440002" cy="215444"/>
          </a:xfrm>
          <a:prstGeom prst="rect">
            <a:avLst/>
          </a:prstGeom>
          <a:noFill/>
        </p:spPr>
        <p:txBody>
          <a:bodyPr wrap="square" lIns="91404" tIns="45700" rIns="91404" bIns="45700" rtlCol="0">
            <a:spAutoFit/>
          </a:bodyPr>
          <a:lstStyle/>
          <a:p>
            <a:pPr algn="r"/>
            <a:r>
              <a:rPr lang="it-IT" altLang="it-IT" sz="800" dirty="0"/>
              <a:t>Fonte: </a:t>
            </a:r>
            <a:r>
              <a:rPr lang="it-IT" altLang="it-IT" sz="800" dirty="0" err="1"/>
              <a:t>elab</a:t>
            </a:r>
            <a:r>
              <a:rPr lang="it-IT" altLang="it-IT" sz="800" dirty="0"/>
              <a:t>. Ufficio Studi e Statistica CCIAA di Treviso – Belluno su dati Istat</a:t>
            </a:r>
            <a:endParaRPr lang="it-IT" sz="800" dirty="0">
              <a:latin typeface="Arial"/>
              <a:cs typeface="Arial"/>
            </a:endParaRPr>
          </a:p>
        </p:txBody>
      </p:sp>
      <p:sp>
        <p:nvSpPr>
          <p:cNvPr id="20" name="CasellaDiTesto 19"/>
          <p:cNvSpPr txBox="1"/>
          <p:nvPr/>
        </p:nvSpPr>
        <p:spPr>
          <a:xfrm>
            <a:off x="8449054" y="4591071"/>
            <a:ext cx="374357" cy="292388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r>
              <a:rPr lang="it-IT" sz="1300" b="1" dirty="0">
                <a:latin typeface="Arial"/>
                <a:cs typeface="Arial"/>
              </a:rPr>
              <a:t>6</a:t>
            </a:r>
          </a:p>
        </p:txBody>
      </p:sp>
      <p:pic>
        <p:nvPicPr>
          <p:cNvPr id="22" name="Immagine 21">
            <a:extLst>
              <a:ext uri="{FF2B5EF4-FFF2-40B4-BE49-F238E27FC236}">
                <a16:creationId xmlns:a16="http://schemas.microsoft.com/office/drawing/2014/main" xmlns="" id="{F4A43406-68BC-4C05-B21F-1DB3BF98CC5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89" t="15185" r="1000" b="1585"/>
          <a:stretch/>
        </p:blipFill>
        <p:spPr>
          <a:xfrm>
            <a:off x="399904" y="2967281"/>
            <a:ext cx="8343674" cy="1540841"/>
          </a:xfrm>
          <a:prstGeom prst="rect">
            <a:avLst/>
          </a:prstGeom>
        </p:spPr>
      </p:pic>
      <p:pic>
        <p:nvPicPr>
          <p:cNvPr id="26" name="Immagine 25">
            <a:extLst>
              <a:ext uri="{FF2B5EF4-FFF2-40B4-BE49-F238E27FC236}">
                <a16:creationId xmlns:a16="http://schemas.microsoft.com/office/drawing/2014/main" xmlns="" id="{2FB76730-5FE3-4C40-A919-B8AB5C89978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7394" t="20436" r="37383" b="17319"/>
          <a:stretch/>
        </p:blipFill>
        <p:spPr>
          <a:xfrm>
            <a:off x="913668" y="603435"/>
            <a:ext cx="1716481" cy="1777782"/>
          </a:xfrm>
          <a:prstGeom prst="rect">
            <a:avLst/>
          </a:prstGeom>
        </p:spPr>
      </p:pic>
      <p:sp>
        <p:nvSpPr>
          <p:cNvPr id="27" name="CasellaDiTesto 26">
            <a:extLst>
              <a:ext uri="{FF2B5EF4-FFF2-40B4-BE49-F238E27FC236}">
                <a16:creationId xmlns:a16="http://schemas.microsoft.com/office/drawing/2014/main" xmlns="" id="{0EE362B3-84DF-4AF4-A815-34B5C4DE133A}"/>
              </a:ext>
            </a:extLst>
          </p:cNvPr>
          <p:cNvSpPr txBox="1"/>
          <p:nvPr/>
        </p:nvSpPr>
        <p:spPr>
          <a:xfrm>
            <a:off x="6206059" y="2099853"/>
            <a:ext cx="225243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000" b="1" dirty="0">
                <a:solidFill>
                  <a:srgbClr val="A2A0A1"/>
                </a:solidFill>
                <a:latin typeface="Calibri" panose="020F0502020204030204" pitchFamily="34" charset="0"/>
              </a:rPr>
              <a:t>Indice di vecchiaia</a:t>
            </a:r>
          </a:p>
          <a:p>
            <a:pPr algn="ctr"/>
            <a:r>
              <a:rPr lang="it-IT" sz="2000" b="1" dirty="0">
                <a:solidFill>
                  <a:srgbClr val="A2A0A1"/>
                </a:solidFill>
                <a:latin typeface="Calibri" panose="020F0502020204030204" pitchFamily="34" charset="0"/>
              </a:rPr>
              <a:t>154,02% </a:t>
            </a:r>
          </a:p>
        </p:txBody>
      </p:sp>
      <p:grpSp>
        <p:nvGrpSpPr>
          <p:cNvPr id="28" name="Gruppo 27">
            <a:extLst>
              <a:ext uri="{FF2B5EF4-FFF2-40B4-BE49-F238E27FC236}">
                <a16:creationId xmlns:a16="http://schemas.microsoft.com/office/drawing/2014/main" xmlns="" id="{AAF7ED5A-C1BE-4A97-8559-410A3CA39467}"/>
              </a:ext>
            </a:extLst>
          </p:cNvPr>
          <p:cNvGrpSpPr/>
          <p:nvPr/>
        </p:nvGrpSpPr>
        <p:grpSpPr>
          <a:xfrm>
            <a:off x="3063753" y="733760"/>
            <a:ext cx="3048954" cy="2071673"/>
            <a:chOff x="3210094" y="956986"/>
            <a:chExt cx="3048954" cy="2071673"/>
          </a:xfrm>
        </p:grpSpPr>
        <p:sp>
          <p:nvSpPr>
            <p:cNvPr id="29" name="CasellaDiTesto 28">
              <a:extLst>
                <a:ext uri="{FF2B5EF4-FFF2-40B4-BE49-F238E27FC236}">
                  <a16:creationId xmlns:a16="http://schemas.microsoft.com/office/drawing/2014/main" xmlns="" id="{09456F0F-B68C-486D-BB0E-4F432A6CFF2B}"/>
                </a:ext>
              </a:extLst>
            </p:cNvPr>
            <p:cNvSpPr txBox="1"/>
            <p:nvPr/>
          </p:nvSpPr>
          <p:spPr>
            <a:xfrm>
              <a:off x="3210094" y="2320773"/>
              <a:ext cx="1837560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1800" b="1" i="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r>
                <a:rPr lang="it-IT" sz="2000" b="1" i="0" u="none" strike="noStrike" dirty="0">
                  <a:solidFill>
                    <a:srgbClr val="C8719C"/>
                  </a:solidFill>
                  <a:effectLst/>
                  <a:latin typeface="Calibri" panose="020F0502020204030204" pitchFamily="34" charset="0"/>
                </a:rPr>
                <a:t>Femmine</a:t>
              </a:r>
            </a:p>
            <a:p>
              <a:pPr algn="ctr"/>
              <a:r>
                <a:rPr lang="it-IT" sz="2000" b="1" i="0" u="none" strike="noStrike" dirty="0">
                  <a:solidFill>
                    <a:srgbClr val="C8719C"/>
                  </a:solidFill>
                  <a:effectLst/>
                  <a:latin typeface="Calibri" panose="020F0502020204030204" pitchFamily="34" charset="0"/>
                </a:rPr>
                <a:t> 42.136</a:t>
              </a:r>
            </a:p>
          </p:txBody>
        </p:sp>
        <p:sp>
          <p:nvSpPr>
            <p:cNvPr id="30" name="CasellaDiTesto 29">
              <a:extLst>
                <a:ext uri="{FF2B5EF4-FFF2-40B4-BE49-F238E27FC236}">
                  <a16:creationId xmlns:a16="http://schemas.microsoft.com/office/drawing/2014/main" xmlns="" id="{622504BD-E112-45FF-9B08-05B1C0774922}"/>
                </a:ext>
              </a:extLst>
            </p:cNvPr>
            <p:cNvSpPr txBox="1"/>
            <p:nvPr/>
          </p:nvSpPr>
          <p:spPr>
            <a:xfrm>
              <a:off x="4421488" y="2320579"/>
              <a:ext cx="1837560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2000" b="1" i="0" u="none" strike="noStrike" dirty="0">
                  <a:solidFill>
                    <a:schemeClr val="accent1">
                      <a:lumMod val="75000"/>
                    </a:schemeClr>
                  </a:solidFill>
                  <a:effectLst/>
                  <a:latin typeface="Calibri" panose="020F0502020204030204" pitchFamily="34" charset="0"/>
                </a:rPr>
                <a:t>Maschi</a:t>
              </a:r>
            </a:p>
            <a:p>
              <a:pPr algn="ctr"/>
              <a:r>
                <a:rPr lang="it-IT" sz="2000" b="1" i="0" u="none" strike="noStrike" dirty="0">
                  <a:solidFill>
                    <a:schemeClr val="accent1">
                      <a:lumMod val="75000"/>
                    </a:schemeClr>
                  </a:solidFill>
                  <a:effectLst/>
                  <a:latin typeface="Calibri" panose="020F0502020204030204" pitchFamily="34" charset="0"/>
                </a:rPr>
                <a:t>41.846</a:t>
              </a:r>
              <a:endParaRPr lang="it-IT" sz="20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pic>
          <p:nvPicPr>
            <p:cNvPr id="32" name="Immagine 31">
              <a:extLst>
                <a:ext uri="{FF2B5EF4-FFF2-40B4-BE49-F238E27FC236}">
                  <a16:creationId xmlns:a16="http://schemas.microsoft.com/office/drawing/2014/main" xmlns="" id="{BFC120D2-D81D-4524-93D3-D648C3E0440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13269" r="57107" b="14729"/>
            <a:stretch/>
          </p:blipFill>
          <p:spPr>
            <a:xfrm>
              <a:off x="3671401" y="1001282"/>
              <a:ext cx="812837" cy="1364468"/>
            </a:xfrm>
            <a:prstGeom prst="rect">
              <a:avLst/>
            </a:prstGeom>
          </p:spPr>
        </p:pic>
        <p:pic>
          <p:nvPicPr>
            <p:cNvPr id="34" name="Immagine 33">
              <a:extLst>
                <a:ext uri="{FF2B5EF4-FFF2-40B4-BE49-F238E27FC236}">
                  <a16:creationId xmlns:a16="http://schemas.microsoft.com/office/drawing/2014/main" xmlns="" id="{4F22D047-6A49-4E00-AF59-B523BDDC63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60582" t="10866" b="14625"/>
            <a:stretch/>
          </p:blipFill>
          <p:spPr>
            <a:xfrm>
              <a:off x="5029027" y="956986"/>
              <a:ext cx="746534" cy="1411145"/>
            </a:xfrm>
            <a:prstGeom prst="rect">
              <a:avLst/>
            </a:prstGeom>
          </p:spPr>
        </p:pic>
        <p:grpSp>
          <p:nvGrpSpPr>
            <p:cNvPr id="35" name="Gruppo 34">
              <a:extLst>
                <a:ext uri="{FF2B5EF4-FFF2-40B4-BE49-F238E27FC236}">
                  <a16:creationId xmlns:a16="http://schemas.microsoft.com/office/drawing/2014/main" xmlns="" id="{7FB25850-A740-4C36-AE28-62B51BC95752}"/>
                </a:ext>
              </a:extLst>
            </p:cNvPr>
            <p:cNvGrpSpPr/>
            <p:nvPr/>
          </p:nvGrpSpPr>
          <p:grpSpPr>
            <a:xfrm>
              <a:off x="4714516" y="1084678"/>
              <a:ext cx="93819" cy="1253730"/>
              <a:chOff x="4360069" y="862013"/>
              <a:chExt cx="93819" cy="1253730"/>
            </a:xfrm>
          </p:grpSpPr>
          <p:sp>
            <p:nvSpPr>
              <p:cNvPr id="36" name="Rettangolo 35">
                <a:extLst>
                  <a:ext uri="{FF2B5EF4-FFF2-40B4-BE49-F238E27FC236}">
                    <a16:creationId xmlns:a16="http://schemas.microsoft.com/office/drawing/2014/main" xmlns="" id="{FFD705CF-7530-4C74-8CF9-4429D8F992A0}"/>
                  </a:ext>
                </a:extLst>
              </p:cNvPr>
              <p:cNvSpPr/>
              <p:nvPr/>
            </p:nvSpPr>
            <p:spPr>
              <a:xfrm>
                <a:off x="4360069" y="862013"/>
                <a:ext cx="45719" cy="1253730"/>
              </a:xfrm>
              <a:prstGeom prst="rect">
                <a:avLst/>
              </a:prstGeom>
              <a:solidFill>
                <a:srgbClr val="C8719C"/>
              </a:solidFill>
              <a:ln>
                <a:solidFill>
                  <a:srgbClr val="C8719C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40" name="Rettangolo 39">
                <a:extLst>
                  <a:ext uri="{FF2B5EF4-FFF2-40B4-BE49-F238E27FC236}">
                    <a16:creationId xmlns:a16="http://schemas.microsoft.com/office/drawing/2014/main" xmlns="" id="{AEC11B83-6903-4121-B6F1-83A3050371E4}"/>
                  </a:ext>
                </a:extLst>
              </p:cNvPr>
              <p:cNvSpPr/>
              <p:nvPr/>
            </p:nvSpPr>
            <p:spPr>
              <a:xfrm>
                <a:off x="4408169" y="862013"/>
                <a:ext cx="45719" cy="1253730"/>
              </a:xfrm>
              <a:prstGeom prst="rect">
                <a:avLst/>
              </a:prstGeom>
              <a:solidFill>
                <a:srgbClr val="477EAF"/>
              </a:solidFill>
              <a:ln>
                <a:solidFill>
                  <a:srgbClr val="477EA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</p:grpSp>
      </p:grpSp>
      <p:pic>
        <p:nvPicPr>
          <p:cNvPr id="43" name="Immagine 42" descr="Immagine che contiene testo, clipart, grafica vettoriale&#10;&#10;Descrizione generata automaticamente">
            <a:extLst>
              <a:ext uri="{FF2B5EF4-FFF2-40B4-BE49-F238E27FC236}">
                <a16:creationId xmlns:a16="http://schemas.microsoft.com/office/drawing/2014/main" xmlns="" id="{23E1C1A2-03F2-4456-90C5-E9EA8607971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35024" y="1053730"/>
            <a:ext cx="882606" cy="761012"/>
          </a:xfrm>
          <a:prstGeom prst="rect">
            <a:avLst/>
          </a:prstGeom>
        </p:spPr>
      </p:pic>
      <p:pic>
        <p:nvPicPr>
          <p:cNvPr id="44" name="Immagine 43">
            <a:extLst>
              <a:ext uri="{FF2B5EF4-FFF2-40B4-BE49-F238E27FC236}">
                <a16:creationId xmlns:a16="http://schemas.microsoft.com/office/drawing/2014/main" xmlns="" id="{3504FFFB-B1AB-4AA4-A554-080BA2669F1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17551" y="884830"/>
            <a:ext cx="1488891" cy="1281072"/>
          </a:xfrm>
          <a:prstGeom prst="rect">
            <a:avLst/>
          </a:prstGeom>
        </p:spPr>
      </p:pic>
      <p:sp>
        <p:nvSpPr>
          <p:cNvPr id="45" name="Titolo 3">
            <a:extLst>
              <a:ext uri="{FF2B5EF4-FFF2-40B4-BE49-F238E27FC236}">
                <a16:creationId xmlns:a16="http://schemas.microsoft.com/office/drawing/2014/main" xmlns="" id="{5AE93A26-F9A2-4DFE-9673-35148F72E93D}"/>
              </a:ext>
            </a:extLst>
          </p:cNvPr>
          <p:cNvSpPr txBox="1">
            <a:spLocks/>
          </p:cNvSpPr>
          <p:nvPr/>
        </p:nvSpPr>
        <p:spPr>
          <a:xfrm>
            <a:off x="408892" y="222079"/>
            <a:ext cx="8171840" cy="615543"/>
          </a:xfrm>
          <a:prstGeom prst="rect">
            <a:avLst/>
          </a:prstGeom>
          <a:noFill/>
          <a:ln w="0">
            <a:noFill/>
          </a:ln>
        </p:spPr>
        <p:txBody>
          <a:bodyPr vert="horz" wrap="square" lIns="91431" tIns="45715" rIns="91431" bIns="45715">
            <a:spAutoFit/>
          </a:bodyPr>
          <a:lstStyle>
            <a:defPPr>
              <a:defRPr lang="it-IT"/>
            </a:defPPr>
            <a:lvl1pPr marL="0" algn="l" defTabSz="4571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4" algn="l" defTabSz="4571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09" algn="l" defTabSz="4571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62" algn="l" defTabSz="4571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17" algn="l" defTabSz="4571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71" algn="l" defTabSz="4571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26" algn="l" defTabSz="4571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80" algn="l" defTabSz="4571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35" algn="l" defTabSz="4571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b="1" dirty="0">
                <a:solidFill>
                  <a:srgbClr val="0092D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struttura della POPOLAZIONE nell’Opitergino-</a:t>
            </a:r>
            <a:r>
              <a:rPr lang="it-IT" b="1" dirty="0" err="1">
                <a:solidFill>
                  <a:srgbClr val="0092D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Mottense</a:t>
            </a:r>
            <a:endParaRPr lang="it-IT" b="1" dirty="0">
              <a:solidFill>
                <a:srgbClr val="0092D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it-IT" sz="1600" b="1" dirty="0">
                <a:solidFill>
                  <a:srgbClr val="1F497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83.982 residenti al 1° gennaio 2021</a:t>
            </a:r>
            <a:endParaRPr lang="it-IT" sz="1600" dirty="0">
              <a:solidFill>
                <a:srgbClr val="1F497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CasellaDiTesto 45">
            <a:extLst>
              <a:ext uri="{FF2B5EF4-FFF2-40B4-BE49-F238E27FC236}">
                <a16:creationId xmlns:a16="http://schemas.microsoft.com/office/drawing/2014/main" xmlns="" id="{E9F0104C-8C43-44E9-BDA3-E4B08370F69B}"/>
              </a:ext>
            </a:extLst>
          </p:cNvPr>
          <p:cNvSpPr txBox="1"/>
          <p:nvPr/>
        </p:nvSpPr>
        <p:spPr>
          <a:xfrm>
            <a:off x="921524" y="2294784"/>
            <a:ext cx="191449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it-IT" sz="1200" b="1" dirty="0">
                <a:solidFill>
                  <a:srgbClr val="92D050"/>
                </a:solidFill>
              </a:rPr>
              <a:t>Popolazione italiana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it-IT" sz="1200" b="1" dirty="0">
                <a:solidFill>
                  <a:srgbClr val="FFC000"/>
                </a:solidFill>
              </a:rPr>
              <a:t>Popolazione straniera</a:t>
            </a:r>
          </a:p>
        </p:txBody>
      </p:sp>
      <p:sp>
        <p:nvSpPr>
          <p:cNvPr id="47" name="Fumetto: ovale 6">
            <a:extLst>
              <a:ext uri="{FF2B5EF4-FFF2-40B4-BE49-F238E27FC236}">
                <a16:creationId xmlns:a16="http://schemas.microsoft.com/office/drawing/2014/main" xmlns="" id="{7EC1F068-3D02-4B39-83B3-FC48E08E3E26}"/>
              </a:ext>
            </a:extLst>
          </p:cNvPr>
          <p:cNvSpPr/>
          <p:nvPr/>
        </p:nvSpPr>
        <p:spPr>
          <a:xfrm>
            <a:off x="6427964" y="2472115"/>
            <a:ext cx="2395447" cy="1000214"/>
          </a:xfrm>
          <a:custGeom>
            <a:avLst/>
            <a:gdLst>
              <a:gd name="connsiteX0" fmla="*/ 1690111 w 2394569"/>
              <a:gd name="connsiteY0" fmla="*/ -224042 h 845122"/>
              <a:gd name="connsiteX1" fmla="*/ 1723191 w 2394569"/>
              <a:gd name="connsiteY1" fmla="*/ 42947 h 845122"/>
              <a:gd name="connsiteX2" fmla="*/ 1614987 w 2394569"/>
              <a:gd name="connsiteY2" fmla="*/ 818572 h 845122"/>
              <a:gd name="connsiteX3" fmla="*/ 932046 w 2394569"/>
              <a:gd name="connsiteY3" fmla="*/ 834622 h 845122"/>
              <a:gd name="connsiteX4" fmla="*/ 411061 w 2394569"/>
              <a:gd name="connsiteY4" fmla="*/ 103875 h 845122"/>
              <a:gd name="connsiteX5" fmla="*/ 1281970 w 2394569"/>
              <a:gd name="connsiteY5" fmla="*/ 1058 h 845122"/>
              <a:gd name="connsiteX6" fmla="*/ 1690111 w 2394569"/>
              <a:gd name="connsiteY6" fmla="*/ -224042 h 845122"/>
              <a:gd name="connsiteX0" fmla="*/ 1690942 w 2395447"/>
              <a:gd name="connsiteY0" fmla="*/ 0 h 1069164"/>
              <a:gd name="connsiteX1" fmla="*/ 1724022 w 2395447"/>
              <a:gd name="connsiteY1" fmla="*/ 266989 h 1069164"/>
              <a:gd name="connsiteX2" fmla="*/ 1615818 w 2395447"/>
              <a:gd name="connsiteY2" fmla="*/ 1042614 h 1069164"/>
              <a:gd name="connsiteX3" fmla="*/ 932877 w 2395447"/>
              <a:gd name="connsiteY3" fmla="*/ 1058664 h 1069164"/>
              <a:gd name="connsiteX4" fmla="*/ 411892 w 2395447"/>
              <a:gd name="connsiteY4" fmla="*/ 327917 h 1069164"/>
              <a:gd name="connsiteX5" fmla="*/ 1550278 w 2395447"/>
              <a:gd name="connsiteY5" fmla="*/ 256202 h 1069164"/>
              <a:gd name="connsiteX6" fmla="*/ 1690942 w 2395447"/>
              <a:gd name="connsiteY6" fmla="*/ 0 h 1069164"/>
              <a:gd name="connsiteX0" fmla="*/ 1398582 w 2395447"/>
              <a:gd name="connsiteY0" fmla="*/ 0 h 1156250"/>
              <a:gd name="connsiteX1" fmla="*/ 1724022 w 2395447"/>
              <a:gd name="connsiteY1" fmla="*/ 354075 h 1156250"/>
              <a:gd name="connsiteX2" fmla="*/ 1615818 w 2395447"/>
              <a:gd name="connsiteY2" fmla="*/ 1129700 h 1156250"/>
              <a:gd name="connsiteX3" fmla="*/ 932877 w 2395447"/>
              <a:gd name="connsiteY3" fmla="*/ 1145750 h 1156250"/>
              <a:gd name="connsiteX4" fmla="*/ 411892 w 2395447"/>
              <a:gd name="connsiteY4" fmla="*/ 415003 h 1156250"/>
              <a:gd name="connsiteX5" fmla="*/ 1550278 w 2395447"/>
              <a:gd name="connsiteY5" fmla="*/ 343288 h 1156250"/>
              <a:gd name="connsiteX6" fmla="*/ 1398582 w 2395447"/>
              <a:gd name="connsiteY6" fmla="*/ 0 h 1156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95447" h="1156250">
                <a:moveTo>
                  <a:pt x="1398582" y="0"/>
                </a:moveTo>
                <a:lnTo>
                  <a:pt x="1724022" y="354075"/>
                </a:lnTo>
                <a:cubicBezTo>
                  <a:pt x="2668989" y="517142"/>
                  <a:pt x="2601602" y="1000184"/>
                  <a:pt x="1615818" y="1129700"/>
                </a:cubicBezTo>
                <a:cubicBezTo>
                  <a:pt x="1397446" y="1158391"/>
                  <a:pt x="1160099" y="1163969"/>
                  <a:pt x="932877" y="1145750"/>
                </a:cubicBezTo>
                <a:cubicBezTo>
                  <a:pt x="-22522" y="1069148"/>
                  <a:pt x="-327008" y="642069"/>
                  <a:pt x="411892" y="415003"/>
                </a:cubicBezTo>
                <a:cubicBezTo>
                  <a:pt x="651933" y="341238"/>
                  <a:pt x="1232793" y="335342"/>
                  <a:pt x="1550278" y="343288"/>
                </a:cubicBezTo>
                <a:lnTo>
                  <a:pt x="1398582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009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1F497D"/>
              </a:solidFill>
            </a:endParaRPr>
          </a:p>
        </p:txBody>
      </p:sp>
      <p:sp>
        <p:nvSpPr>
          <p:cNvPr id="48" name="CasellaDiTesto 47">
            <a:extLst>
              <a:ext uri="{FF2B5EF4-FFF2-40B4-BE49-F238E27FC236}">
                <a16:creationId xmlns:a16="http://schemas.microsoft.com/office/drawing/2014/main" xmlns="" id="{0CB4E3AB-F301-4043-B98E-D9F211F75F08}"/>
              </a:ext>
            </a:extLst>
          </p:cNvPr>
          <p:cNvSpPr txBox="1"/>
          <p:nvPr/>
        </p:nvSpPr>
        <p:spPr>
          <a:xfrm>
            <a:off x="6386963" y="2860115"/>
            <a:ext cx="244777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100" b="1" dirty="0">
                <a:solidFill>
                  <a:srgbClr val="1F497D"/>
                </a:solidFill>
              </a:rPr>
              <a:t>Per ogni individuo da 0-14 anni </a:t>
            </a:r>
          </a:p>
          <a:p>
            <a:pPr algn="ctr"/>
            <a:r>
              <a:rPr lang="it-IT" sz="1100" b="1" dirty="0">
                <a:solidFill>
                  <a:srgbClr val="1F497D"/>
                </a:solidFill>
              </a:rPr>
              <a:t>sono presenti 1,54 individui over 65</a:t>
            </a:r>
          </a:p>
        </p:txBody>
      </p:sp>
      <p:sp>
        <p:nvSpPr>
          <p:cNvPr id="49" name="CasellaDiTesto 48">
            <a:extLst>
              <a:ext uri="{FF2B5EF4-FFF2-40B4-BE49-F238E27FC236}">
                <a16:creationId xmlns:a16="http://schemas.microsoft.com/office/drawing/2014/main" xmlns="" id="{6F002F27-A3EE-4540-B8EC-F948F47148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4230" y="2863126"/>
            <a:ext cx="2061786" cy="306456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0092D2"/>
            </a:solidFill>
            <a:miter lim="800000"/>
            <a:headEnd/>
            <a:tailEnd/>
          </a:ln>
        </p:spPr>
        <p:txBody>
          <a:bodyPr wrap="square" lIns="91431" tIns="45715" rIns="91431" bIns="45715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1200" b="1" dirty="0">
                <a:solidFill>
                  <a:srgbClr val="1F497D"/>
                </a:solidFill>
                <a:latin typeface="Calibri" panose="020F0502020204030204" pitchFamily="34" charset="0"/>
              </a:rPr>
              <a:t>I residenti per classe di età</a:t>
            </a:r>
          </a:p>
        </p:txBody>
      </p:sp>
    </p:spTree>
    <p:extLst>
      <p:ext uri="{BB962C8B-B14F-4D97-AF65-F5344CB8AC3E}">
        <p14:creationId xmlns:p14="http://schemas.microsoft.com/office/powerpoint/2010/main" val="7708297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1879" y="3018508"/>
            <a:ext cx="1821966" cy="1511935"/>
          </a:xfrm>
          <a:prstGeom prst="rect">
            <a:avLst/>
          </a:prstGeom>
        </p:spPr>
      </p:pic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4"/>
          <a:srcRect l="1064" t="9311" r="2085" b="8542"/>
          <a:stretch/>
        </p:blipFill>
        <p:spPr>
          <a:xfrm>
            <a:off x="5298621" y="1894114"/>
            <a:ext cx="2122715" cy="1494066"/>
          </a:xfrm>
          <a:prstGeom prst="rect">
            <a:avLst/>
          </a:prstGeom>
        </p:spPr>
      </p:pic>
      <p:pic>
        <p:nvPicPr>
          <p:cNvPr id="23" name="Immagine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7719" y="1866286"/>
            <a:ext cx="3451994" cy="2437194"/>
          </a:xfrm>
          <a:prstGeom prst="rect">
            <a:avLst/>
          </a:prstGeom>
        </p:spPr>
      </p:pic>
      <p:sp>
        <p:nvSpPr>
          <p:cNvPr id="6" name="Titolo 3"/>
          <p:cNvSpPr txBox="1">
            <a:spLocks/>
          </p:cNvSpPr>
          <p:nvPr/>
        </p:nvSpPr>
        <p:spPr>
          <a:xfrm>
            <a:off x="349610" y="188658"/>
            <a:ext cx="8637636" cy="769431"/>
          </a:xfrm>
          <a:prstGeom prst="rect">
            <a:avLst/>
          </a:prstGeom>
          <a:noFill/>
          <a:ln w="0">
            <a:noFill/>
          </a:ln>
        </p:spPr>
        <p:txBody>
          <a:bodyPr vert="horz" wrap="square" lIns="91431" tIns="45715" rIns="91431" bIns="45715">
            <a:sp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1600" kern="1200" baseline="0">
                <a:solidFill>
                  <a:srgbClr val="9AC59F"/>
                </a:solidFill>
                <a:latin typeface="Andale Mono"/>
                <a:ea typeface="+mj-ea"/>
                <a:cs typeface="+mj-cs"/>
              </a:defRPr>
            </a:lvl1pPr>
          </a:lstStyle>
          <a:p>
            <a:pPr algn="l"/>
            <a:r>
              <a:rPr lang="it-IT" sz="1200" dirty="0">
                <a:solidFill>
                  <a:srgbClr val="0092D2"/>
                </a:solidFill>
                <a:latin typeface="Calibri" panose="020F0502020204030204" pitchFamily="34" charset="0"/>
                <a:cs typeface="Century Gothic"/>
              </a:rPr>
              <a:t>I dati provinciali e regionali di sfondo</a:t>
            </a:r>
          </a:p>
          <a:p>
            <a:pPr algn="l"/>
            <a:r>
              <a:rPr lang="it-IT" b="1" dirty="0">
                <a:solidFill>
                  <a:srgbClr val="0092D2"/>
                </a:solidFill>
                <a:latin typeface="Calibri" panose="020F0502020204030204" pitchFamily="34" charset="0"/>
                <a:cs typeface="Century Gothic"/>
              </a:rPr>
              <a:t>La congiuntura economica delle imprese manifatturiere nel 2° trimestre 2021: </a:t>
            </a:r>
          </a:p>
          <a:p>
            <a:pPr algn="l"/>
            <a:r>
              <a:rPr lang="it-IT" b="1" dirty="0">
                <a:solidFill>
                  <a:srgbClr val="0092D2"/>
                </a:solidFill>
                <a:latin typeface="Calibri" panose="020F0502020204030204" pitchFamily="34" charset="0"/>
                <a:cs typeface="Century Gothic"/>
              </a:rPr>
              <a:t>la produzione cresce rispetto al trimestre precedente</a:t>
            </a:r>
          </a:p>
        </p:txBody>
      </p:sp>
      <p:sp>
        <p:nvSpPr>
          <p:cNvPr id="19" name="CasellaDiTesto 18"/>
          <p:cNvSpPr txBox="1"/>
          <p:nvPr/>
        </p:nvSpPr>
        <p:spPr>
          <a:xfrm>
            <a:off x="8475730" y="4598765"/>
            <a:ext cx="370596" cy="292378"/>
          </a:xfrm>
          <a:prstGeom prst="rect">
            <a:avLst/>
          </a:prstGeom>
          <a:noFill/>
        </p:spPr>
        <p:txBody>
          <a:bodyPr wrap="none" lIns="91431" tIns="45715" rIns="91431" bIns="45715" rtlCol="0">
            <a:spAutoFit/>
          </a:bodyPr>
          <a:lstStyle/>
          <a:p>
            <a:fld id="{4C7BFCBB-BD0E-F54A-A5BA-3DC2F4CADE12}" type="slidenum">
              <a:rPr lang="it-IT" sz="1300" b="1">
                <a:latin typeface="Arial"/>
                <a:cs typeface="Arial"/>
              </a:rPr>
              <a:pPr/>
              <a:t>7</a:t>
            </a:fld>
            <a:endParaRPr lang="it-IT" sz="1300" b="1" dirty="0">
              <a:latin typeface="Arial"/>
              <a:cs typeface="Arial"/>
            </a:endParaRPr>
          </a:p>
        </p:txBody>
      </p:sp>
      <p:sp>
        <p:nvSpPr>
          <p:cNvPr id="20" name="CasellaDiTesto 19"/>
          <p:cNvSpPr txBox="1"/>
          <p:nvPr/>
        </p:nvSpPr>
        <p:spPr>
          <a:xfrm>
            <a:off x="4823256" y="4545777"/>
            <a:ext cx="3481349" cy="338554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r"/>
            <a:r>
              <a:rPr lang="it-IT" altLang="it-IT" sz="800" dirty="0"/>
              <a:t>Fonte: </a:t>
            </a:r>
            <a:r>
              <a:rPr lang="it-IT" altLang="it-IT" sz="800" dirty="0" err="1"/>
              <a:t>elab</a:t>
            </a:r>
            <a:r>
              <a:rPr lang="it-IT" altLang="it-IT" sz="800" dirty="0"/>
              <a:t>. Ufficio Studi e Statistica CCIAA Treviso – Belluno su dati </a:t>
            </a:r>
            <a:r>
              <a:rPr lang="it-IT" altLang="it-IT" sz="800" dirty="0" err="1"/>
              <a:t>Unioncamere</a:t>
            </a:r>
            <a:r>
              <a:rPr lang="it-IT" altLang="it-IT" sz="800" dirty="0"/>
              <a:t> del Veneto - Indagine Veneto-Congiuntura</a:t>
            </a:r>
            <a:endParaRPr lang="it-IT" sz="800" dirty="0">
              <a:latin typeface="Arial"/>
              <a:cs typeface="Arial"/>
            </a:endParaRPr>
          </a:p>
        </p:txBody>
      </p:sp>
      <p:sp>
        <p:nvSpPr>
          <p:cNvPr id="15" name="CasellaDiTesto 50"/>
          <p:cNvSpPr txBox="1">
            <a:spLocks noChangeArrowheads="1"/>
          </p:cNvSpPr>
          <p:nvPr/>
        </p:nvSpPr>
        <p:spPr bwMode="auto">
          <a:xfrm>
            <a:off x="4324077" y="931351"/>
            <a:ext cx="4253997" cy="715078"/>
          </a:xfrm>
          <a:prstGeom prst="roundRect">
            <a:avLst/>
          </a:prstGeom>
          <a:ln>
            <a:solidFill>
              <a:srgbClr val="0092D2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31" tIns="45715" rIns="91431" bIns="45715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it-IT" altLang="it-IT" sz="1200" i="1" dirty="0">
                <a:solidFill>
                  <a:srgbClr val="0092D2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Più della metà degli </a:t>
            </a:r>
            <a:r>
              <a:rPr lang="it-IT" altLang="it-IT" sz="1200" b="1" i="1" dirty="0">
                <a:solidFill>
                  <a:srgbClr val="0092D2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imprenditori veneti </a:t>
            </a:r>
          </a:p>
          <a:p>
            <a:pPr algn="ctr"/>
            <a:r>
              <a:rPr lang="it-IT" altLang="it-IT" sz="1200" i="1" dirty="0">
                <a:solidFill>
                  <a:srgbClr val="0092D2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ha indicato un aumento della produzione </a:t>
            </a:r>
          </a:p>
          <a:p>
            <a:pPr algn="ctr"/>
            <a:r>
              <a:rPr lang="it-IT" altLang="it-IT" sz="1200" i="1" dirty="0">
                <a:solidFill>
                  <a:srgbClr val="0092D2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rispetto al trimestre precedente.</a:t>
            </a:r>
          </a:p>
        </p:txBody>
      </p:sp>
      <p:sp>
        <p:nvSpPr>
          <p:cNvPr id="14" name="CasellaDiTesto 50"/>
          <p:cNvSpPr txBox="1">
            <a:spLocks noChangeArrowheads="1"/>
          </p:cNvSpPr>
          <p:nvPr/>
        </p:nvSpPr>
        <p:spPr bwMode="auto">
          <a:xfrm>
            <a:off x="481693" y="919960"/>
            <a:ext cx="3744911" cy="715078"/>
          </a:xfrm>
          <a:prstGeom prst="roundRect">
            <a:avLst/>
          </a:prstGeom>
          <a:ln>
            <a:solidFill>
              <a:srgbClr val="0092D2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31" tIns="45715" rIns="91431" bIns="45715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88000" algn="ctr"/>
            <a:r>
              <a:rPr lang="it-IT" altLang="it-IT" sz="1200" i="1" dirty="0">
                <a:solidFill>
                  <a:srgbClr val="0092D2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In provincia di </a:t>
            </a:r>
            <a:r>
              <a:rPr lang="it-IT" altLang="it-IT" sz="1200" b="1" i="1" dirty="0">
                <a:solidFill>
                  <a:srgbClr val="0092D2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Treviso</a:t>
            </a:r>
            <a:r>
              <a:rPr lang="it-IT" altLang="it-IT" sz="1200" i="1" dirty="0">
                <a:solidFill>
                  <a:srgbClr val="0092D2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L="288000" algn="ctr"/>
            <a:r>
              <a:rPr lang="it-IT" altLang="it-IT" sz="1200" i="1" dirty="0">
                <a:solidFill>
                  <a:srgbClr val="0092D2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la </a:t>
            </a:r>
            <a:r>
              <a:rPr lang="it-IT" altLang="it-IT" sz="1200" b="1" i="1" dirty="0">
                <a:solidFill>
                  <a:srgbClr val="0092D2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produzione</a:t>
            </a:r>
            <a:r>
              <a:rPr lang="it-IT" altLang="it-IT" sz="1200" i="1" dirty="0">
                <a:solidFill>
                  <a:srgbClr val="0092D2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manifatturiera cresce </a:t>
            </a:r>
          </a:p>
          <a:p>
            <a:pPr marL="288000" algn="ctr"/>
            <a:r>
              <a:rPr lang="it-IT" altLang="it-IT" sz="1200" i="1" dirty="0">
                <a:solidFill>
                  <a:srgbClr val="0092D2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    del </a:t>
            </a:r>
            <a:r>
              <a:rPr lang="it-IT" altLang="it-IT" sz="1200" b="1" i="1" dirty="0">
                <a:solidFill>
                  <a:srgbClr val="0092D2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+7,8% </a:t>
            </a:r>
            <a:r>
              <a:rPr lang="it-IT" altLang="it-IT" sz="1200" i="1" dirty="0">
                <a:solidFill>
                  <a:srgbClr val="0092D2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rispetto al trimestre precedente. 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2566536" y="1836395"/>
            <a:ext cx="904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0092D2"/>
                </a:solidFill>
              </a:rPr>
              <a:t>+7,8%</a:t>
            </a:r>
          </a:p>
        </p:txBody>
      </p:sp>
      <p:sp>
        <p:nvSpPr>
          <p:cNvPr id="7" name="Parentesi graffa aperta 6"/>
          <p:cNvSpPr/>
          <p:nvPr/>
        </p:nvSpPr>
        <p:spPr>
          <a:xfrm rot="2236354">
            <a:off x="3160536" y="1979790"/>
            <a:ext cx="243677" cy="532558"/>
          </a:xfrm>
          <a:prstGeom prst="leftBrace">
            <a:avLst/>
          </a:prstGeom>
          <a:noFill/>
          <a:ln w="19050">
            <a:solidFill>
              <a:srgbClr val="0092D2"/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33964" y="89951"/>
            <a:ext cx="891635" cy="865410"/>
          </a:xfrm>
          <a:prstGeom prst="rect">
            <a:avLst/>
          </a:prstGeom>
        </p:spPr>
      </p:pic>
      <p:sp>
        <p:nvSpPr>
          <p:cNvPr id="27" name="CasellaDiTesto 26"/>
          <p:cNvSpPr txBox="1">
            <a:spLocks noChangeArrowheads="1"/>
          </p:cNvSpPr>
          <p:nvPr/>
        </p:nvSpPr>
        <p:spPr bwMode="auto">
          <a:xfrm>
            <a:off x="4055254" y="2671813"/>
            <a:ext cx="1444221" cy="338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5" rIns="91431" bIns="45715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800" b="1" dirty="0">
                <a:solidFill>
                  <a:srgbClr val="000000"/>
                </a:solidFill>
              </a:rPr>
              <a:t>Alimentari,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800" b="1" dirty="0">
                <a:solidFill>
                  <a:srgbClr val="000000"/>
                </a:solidFill>
              </a:rPr>
              <a:t>bevande e tabacchi</a:t>
            </a:r>
          </a:p>
        </p:txBody>
      </p:sp>
      <p:sp>
        <p:nvSpPr>
          <p:cNvPr id="28" name="CasellaDiTesto 27"/>
          <p:cNvSpPr txBox="1">
            <a:spLocks noChangeArrowheads="1"/>
          </p:cNvSpPr>
          <p:nvPr/>
        </p:nvSpPr>
        <p:spPr bwMode="auto">
          <a:xfrm>
            <a:off x="7146134" y="2673305"/>
            <a:ext cx="1314828" cy="338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5" rIns="91431" bIns="45715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800" b="1" dirty="0">
                <a:solidFill>
                  <a:srgbClr val="000000"/>
                </a:solidFill>
              </a:rPr>
              <a:t>Legno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800" b="1" dirty="0">
                <a:solidFill>
                  <a:srgbClr val="000000"/>
                </a:solidFill>
              </a:rPr>
              <a:t>e mobili</a:t>
            </a:r>
          </a:p>
        </p:txBody>
      </p:sp>
      <p:sp>
        <p:nvSpPr>
          <p:cNvPr id="25" name="CasellaDiTesto 24"/>
          <p:cNvSpPr txBox="1">
            <a:spLocks noChangeArrowheads="1"/>
          </p:cNvSpPr>
          <p:nvPr/>
        </p:nvSpPr>
        <p:spPr bwMode="auto">
          <a:xfrm>
            <a:off x="5710570" y="1671507"/>
            <a:ext cx="1377420" cy="246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5" rIns="91431" bIns="45715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1000" b="1" dirty="0">
                <a:solidFill>
                  <a:srgbClr val="000000"/>
                </a:solidFill>
              </a:rPr>
              <a:t>Totale settori</a:t>
            </a:r>
          </a:p>
        </p:txBody>
      </p:sp>
      <p:pic>
        <p:nvPicPr>
          <p:cNvPr id="12" name="Immagine 11"/>
          <p:cNvPicPr>
            <a:picLocks noChangeAspect="1"/>
          </p:cNvPicPr>
          <p:nvPr/>
        </p:nvPicPr>
        <p:blipFill rotWithShape="1">
          <a:blip r:embed="rId7"/>
          <a:srcRect t="9000" b="7633"/>
          <a:stretch/>
        </p:blipFill>
        <p:spPr>
          <a:xfrm>
            <a:off x="6878943" y="3160590"/>
            <a:ext cx="1869135" cy="1293082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99475" y="3388180"/>
            <a:ext cx="1673838" cy="162153"/>
          </a:xfrm>
          <a:prstGeom prst="rect">
            <a:avLst/>
          </a:prstGeom>
        </p:spPr>
      </p:pic>
      <p:pic>
        <p:nvPicPr>
          <p:cNvPr id="13" name="Immagine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10636" y="1010261"/>
            <a:ext cx="614963" cy="586459"/>
          </a:xfrm>
          <a:prstGeom prst="rect">
            <a:avLst/>
          </a:prstGeom>
        </p:spPr>
      </p:pic>
      <p:pic>
        <p:nvPicPr>
          <p:cNvPr id="16" name="Immagine 1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9167" y="955361"/>
            <a:ext cx="662079" cy="667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8816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asellaDiTesto 18"/>
          <p:cNvSpPr txBox="1"/>
          <p:nvPr/>
        </p:nvSpPr>
        <p:spPr>
          <a:xfrm>
            <a:off x="8475731" y="4598767"/>
            <a:ext cx="417084" cy="292378"/>
          </a:xfrm>
          <a:prstGeom prst="rect">
            <a:avLst/>
          </a:prstGeom>
          <a:noFill/>
        </p:spPr>
        <p:txBody>
          <a:bodyPr wrap="none" lIns="91431" tIns="45715" rIns="91431" bIns="45715" rtlCol="0">
            <a:spAutoFit/>
          </a:bodyPr>
          <a:lstStyle/>
          <a:p>
            <a:pPr defTabSz="457142"/>
            <a:fld id="{4C7BFCBB-BD0E-F54A-A5BA-3DC2F4CADE12}" type="slidenum">
              <a:rPr lang="it-IT" sz="1300" b="1">
                <a:solidFill>
                  <a:prstClr val="black"/>
                </a:solidFill>
                <a:latin typeface="Arial"/>
                <a:cs typeface="Arial"/>
              </a:rPr>
              <a:pPr defTabSz="457142"/>
              <a:t>8</a:t>
            </a:fld>
            <a:endParaRPr lang="it-IT" sz="1300" b="1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CasellaDiTesto 19"/>
          <p:cNvSpPr txBox="1"/>
          <p:nvPr/>
        </p:nvSpPr>
        <p:spPr>
          <a:xfrm>
            <a:off x="4823257" y="4637190"/>
            <a:ext cx="3481349" cy="215433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r" defTabSz="457142"/>
            <a:r>
              <a:rPr lang="it-IT" altLang="it-IT" sz="800" dirty="0">
                <a:solidFill>
                  <a:prstClr val="black"/>
                </a:solidFill>
              </a:rPr>
              <a:t>Fonte: </a:t>
            </a:r>
            <a:r>
              <a:rPr lang="it-IT" altLang="it-IT" sz="800" dirty="0" err="1">
                <a:solidFill>
                  <a:prstClr val="black"/>
                </a:solidFill>
              </a:rPr>
              <a:t>elab</a:t>
            </a:r>
            <a:r>
              <a:rPr lang="it-IT" altLang="it-IT" sz="800" dirty="0">
                <a:solidFill>
                  <a:prstClr val="black"/>
                </a:solidFill>
              </a:rPr>
              <a:t>. Ufficio Studi e Statistica CCIAA Treviso – Belluno su dati Istat</a:t>
            </a:r>
            <a:endParaRPr lang="it-IT" sz="8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21" name="Gruppo 20"/>
          <p:cNvGrpSpPr/>
          <p:nvPr/>
        </p:nvGrpSpPr>
        <p:grpSpPr>
          <a:xfrm>
            <a:off x="1590527" y="2405919"/>
            <a:ext cx="7161978" cy="2127455"/>
            <a:chOff x="2120702" y="3142580"/>
            <a:chExt cx="9549307" cy="2836607"/>
          </a:xfrm>
        </p:grpSpPr>
        <p:pic>
          <p:nvPicPr>
            <p:cNvPr id="16" name="Immagine 1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120702" y="3142580"/>
              <a:ext cx="8133642" cy="2836607"/>
            </a:xfrm>
            <a:prstGeom prst="rect">
              <a:avLst/>
            </a:prstGeom>
          </p:spPr>
        </p:pic>
        <p:grpSp>
          <p:nvGrpSpPr>
            <p:cNvPr id="29" name="Gruppo 28"/>
            <p:cNvGrpSpPr/>
            <p:nvPr/>
          </p:nvGrpSpPr>
          <p:grpSpPr>
            <a:xfrm flipH="1">
              <a:off x="10472468" y="4895417"/>
              <a:ext cx="1197541" cy="1058096"/>
              <a:chOff x="419866" y="4866806"/>
              <a:chExt cx="401736" cy="954264"/>
            </a:xfrm>
          </p:grpSpPr>
          <p:sp>
            <p:nvSpPr>
              <p:cNvPr id="22" name="CasellaDiTesto 21"/>
              <p:cNvSpPr txBox="1"/>
              <p:nvPr/>
            </p:nvSpPr>
            <p:spPr>
              <a:xfrm>
                <a:off x="419866" y="4866806"/>
                <a:ext cx="400683" cy="460655"/>
              </a:xfrm>
              <a:prstGeom prst="wedgeRoundRectCallout">
                <a:avLst>
                  <a:gd name="adj1" fmla="val 79605"/>
                  <a:gd name="adj2" fmla="val 66142"/>
                  <a:gd name="adj3" fmla="val 16667"/>
                </a:avLst>
              </a:prstGeom>
              <a:solidFill>
                <a:schemeClr val="bg1">
                  <a:lumMod val="95000"/>
                </a:schemeClr>
              </a:solidFill>
              <a:ln w="952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wrap="square" lIns="108000" tIns="0" rIns="0" bIns="0" rtlCol="0" anchor="ctr" anchorCtr="0">
                <a:spAutoFit/>
              </a:bodyPr>
              <a:lstStyle>
                <a:defPPr>
                  <a:defRPr lang="it-IT"/>
                </a:defPPr>
                <a:lvl1pPr>
                  <a:defRPr sz="1000" b="1"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pPr algn="ctr"/>
                <a:r>
                  <a:rPr lang="it-IT" sz="750" dirty="0"/>
                  <a:t>Variazione % rispetto al primo semestre 2020</a:t>
                </a:r>
              </a:p>
            </p:txBody>
          </p:sp>
          <p:sp>
            <p:nvSpPr>
              <p:cNvPr id="25" name="CasellaDiTesto 24"/>
              <p:cNvSpPr txBox="1"/>
              <p:nvPr/>
            </p:nvSpPr>
            <p:spPr>
              <a:xfrm>
                <a:off x="420919" y="5360415"/>
                <a:ext cx="400683" cy="460655"/>
              </a:xfrm>
              <a:prstGeom prst="wedgeRoundRectCallout">
                <a:avLst>
                  <a:gd name="adj1" fmla="val 77985"/>
                  <a:gd name="adj2" fmla="val 23392"/>
                  <a:gd name="adj3" fmla="val 16667"/>
                </a:avLst>
              </a:prstGeom>
              <a:solidFill>
                <a:schemeClr val="bg1">
                  <a:lumMod val="95000"/>
                </a:schemeClr>
              </a:solidFill>
              <a:ln w="952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wrap="square" lIns="108000" tIns="0" rIns="0" bIns="0" rtlCol="0" anchor="ctr" anchorCtr="0">
                <a:spAutoFit/>
              </a:bodyPr>
              <a:lstStyle>
                <a:defPPr>
                  <a:defRPr lang="it-IT"/>
                </a:defPPr>
                <a:lvl1pPr>
                  <a:defRPr sz="1000" b="1"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pPr algn="ctr"/>
                <a:r>
                  <a:rPr lang="it-IT" sz="750" dirty="0"/>
                  <a:t>Variazione % rispetto al primo semestre 2019</a:t>
                </a:r>
              </a:p>
            </p:txBody>
          </p:sp>
        </p:grpSp>
      </p:grpSp>
      <p:sp>
        <p:nvSpPr>
          <p:cNvPr id="2" name="Fumetto 2 1"/>
          <p:cNvSpPr/>
          <p:nvPr/>
        </p:nvSpPr>
        <p:spPr>
          <a:xfrm>
            <a:off x="402564" y="2674371"/>
            <a:ext cx="1132304" cy="900246"/>
          </a:xfrm>
          <a:custGeom>
            <a:avLst/>
            <a:gdLst>
              <a:gd name="connsiteX0" fmla="*/ 0 w 1309645"/>
              <a:gd name="connsiteY0" fmla="*/ 218279 h 1505545"/>
              <a:gd name="connsiteX1" fmla="*/ 218279 w 1309645"/>
              <a:gd name="connsiteY1" fmla="*/ 0 h 1505545"/>
              <a:gd name="connsiteX2" fmla="*/ 763960 w 1309645"/>
              <a:gd name="connsiteY2" fmla="*/ 0 h 1505545"/>
              <a:gd name="connsiteX3" fmla="*/ 763960 w 1309645"/>
              <a:gd name="connsiteY3" fmla="*/ 0 h 1505545"/>
              <a:gd name="connsiteX4" fmla="*/ 1091371 w 1309645"/>
              <a:gd name="connsiteY4" fmla="*/ 0 h 1505545"/>
              <a:gd name="connsiteX5" fmla="*/ 1091366 w 1309645"/>
              <a:gd name="connsiteY5" fmla="*/ 0 h 1505545"/>
              <a:gd name="connsiteX6" fmla="*/ 1309645 w 1309645"/>
              <a:gd name="connsiteY6" fmla="*/ 218279 h 1505545"/>
              <a:gd name="connsiteX7" fmla="*/ 1309645 w 1309645"/>
              <a:gd name="connsiteY7" fmla="*/ 878235 h 1505545"/>
              <a:gd name="connsiteX8" fmla="*/ 1438619 w 1309645"/>
              <a:gd name="connsiteY8" fmla="*/ 1114615 h 1505545"/>
              <a:gd name="connsiteX9" fmla="*/ 1309645 w 1309645"/>
              <a:gd name="connsiteY9" fmla="*/ 1254621 h 1505545"/>
              <a:gd name="connsiteX10" fmla="*/ 1309645 w 1309645"/>
              <a:gd name="connsiteY10" fmla="*/ 1287266 h 1505545"/>
              <a:gd name="connsiteX11" fmla="*/ 1091366 w 1309645"/>
              <a:gd name="connsiteY11" fmla="*/ 1505545 h 1505545"/>
              <a:gd name="connsiteX12" fmla="*/ 1091371 w 1309645"/>
              <a:gd name="connsiteY12" fmla="*/ 1505545 h 1505545"/>
              <a:gd name="connsiteX13" fmla="*/ 763960 w 1309645"/>
              <a:gd name="connsiteY13" fmla="*/ 1505545 h 1505545"/>
              <a:gd name="connsiteX14" fmla="*/ 763960 w 1309645"/>
              <a:gd name="connsiteY14" fmla="*/ 1505545 h 1505545"/>
              <a:gd name="connsiteX15" fmla="*/ 218279 w 1309645"/>
              <a:gd name="connsiteY15" fmla="*/ 1505545 h 1505545"/>
              <a:gd name="connsiteX16" fmla="*/ 0 w 1309645"/>
              <a:gd name="connsiteY16" fmla="*/ 1287266 h 1505545"/>
              <a:gd name="connsiteX17" fmla="*/ 0 w 1309645"/>
              <a:gd name="connsiteY17" fmla="*/ 1254621 h 1505545"/>
              <a:gd name="connsiteX18" fmla="*/ 0 w 1309645"/>
              <a:gd name="connsiteY18" fmla="*/ 878235 h 1505545"/>
              <a:gd name="connsiteX19" fmla="*/ 0 w 1309645"/>
              <a:gd name="connsiteY19" fmla="*/ 878235 h 1505545"/>
              <a:gd name="connsiteX20" fmla="*/ 0 w 1309645"/>
              <a:gd name="connsiteY20" fmla="*/ 218279 h 1505545"/>
              <a:gd name="connsiteX0" fmla="*/ 0 w 1438619"/>
              <a:gd name="connsiteY0" fmla="*/ 218279 h 1505545"/>
              <a:gd name="connsiteX1" fmla="*/ 218279 w 1438619"/>
              <a:gd name="connsiteY1" fmla="*/ 0 h 1505545"/>
              <a:gd name="connsiteX2" fmla="*/ 763960 w 1438619"/>
              <a:gd name="connsiteY2" fmla="*/ 0 h 1505545"/>
              <a:gd name="connsiteX3" fmla="*/ 763960 w 1438619"/>
              <a:gd name="connsiteY3" fmla="*/ 0 h 1505545"/>
              <a:gd name="connsiteX4" fmla="*/ 1091371 w 1438619"/>
              <a:gd name="connsiteY4" fmla="*/ 0 h 1505545"/>
              <a:gd name="connsiteX5" fmla="*/ 1091366 w 1438619"/>
              <a:gd name="connsiteY5" fmla="*/ 0 h 1505545"/>
              <a:gd name="connsiteX6" fmla="*/ 1309645 w 1438619"/>
              <a:gd name="connsiteY6" fmla="*/ 218279 h 1505545"/>
              <a:gd name="connsiteX7" fmla="*/ 1309645 w 1438619"/>
              <a:gd name="connsiteY7" fmla="*/ 502315 h 1505545"/>
              <a:gd name="connsiteX8" fmla="*/ 1438619 w 1438619"/>
              <a:gd name="connsiteY8" fmla="*/ 1114615 h 1505545"/>
              <a:gd name="connsiteX9" fmla="*/ 1309645 w 1438619"/>
              <a:gd name="connsiteY9" fmla="*/ 1254621 h 1505545"/>
              <a:gd name="connsiteX10" fmla="*/ 1309645 w 1438619"/>
              <a:gd name="connsiteY10" fmla="*/ 1287266 h 1505545"/>
              <a:gd name="connsiteX11" fmla="*/ 1091366 w 1438619"/>
              <a:gd name="connsiteY11" fmla="*/ 1505545 h 1505545"/>
              <a:gd name="connsiteX12" fmla="*/ 1091371 w 1438619"/>
              <a:gd name="connsiteY12" fmla="*/ 1505545 h 1505545"/>
              <a:gd name="connsiteX13" fmla="*/ 763960 w 1438619"/>
              <a:gd name="connsiteY13" fmla="*/ 1505545 h 1505545"/>
              <a:gd name="connsiteX14" fmla="*/ 763960 w 1438619"/>
              <a:gd name="connsiteY14" fmla="*/ 1505545 h 1505545"/>
              <a:gd name="connsiteX15" fmla="*/ 218279 w 1438619"/>
              <a:gd name="connsiteY15" fmla="*/ 1505545 h 1505545"/>
              <a:gd name="connsiteX16" fmla="*/ 0 w 1438619"/>
              <a:gd name="connsiteY16" fmla="*/ 1287266 h 1505545"/>
              <a:gd name="connsiteX17" fmla="*/ 0 w 1438619"/>
              <a:gd name="connsiteY17" fmla="*/ 1254621 h 1505545"/>
              <a:gd name="connsiteX18" fmla="*/ 0 w 1438619"/>
              <a:gd name="connsiteY18" fmla="*/ 878235 h 1505545"/>
              <a:gd name="connsiteX19" fmla="*/ 0 w 1438619"/>
              <a:gd name="connsiteY19" fmla="*/ 878235 h 1505545"/>
              <a:gd name="connsiteX20" fmla="*/ 0 w 1438619"/>
              <a:gd name="connsiteY20" fmla="*/ 218279 h 1505545"/>
              <a:gd name="connsiteX0" fmla="*/ 0 w 1499579"/>
              <a:gd name="connsiteY0" fmla="*/ 218279 h 1505545"/>
              <a:gd name="connsiteX1" fmla="*/ 218279 w 1499579"/>
              <a:gd name="connsiteY1" fmla="*/ 0 h 1505545"/>
              <a:gd name="connsiteX2" fmla="*/ 763960 w 1499579"/>
              <a:gd name="connsiteY2" fmla="*/ 0 h 1505545"/>
              <a:gd name="connsiteX3" fmla="*/ 763960 w 1499579"/>
              <a:gd name="connsiteY3" fmla="*/ 0 h 1505545"/>
              <a:gd name="connsiteX4" fmla="*/ 1091371 w 1499579"/>
              <a:gd name="connsiteY4" fmla="*/ 0 h 1505545"/>
              <a:gd name="connsiteX5" fmla="*/ 1091366 w 1499579"/>
              <a:gd name="connsiteY5" fmla="*/ 0 h 1505545"/>
              <a:gd name="connsiteX6" fmla="*/ 1309645 w 1499579"/>
              <a:gd name="connsiteY6" fmla="*/ 218279 h 1505545"/>
              <a:gd name="connsiteX7" fmla="*/ 1309645 w 1499579"/>
              <a:gd name="connsiteY7" fmla="*/ 502315 h 1505545"/>
              <a:gd name="connsiteX8" fmla="*/ 1499579 w 1499579"/>
              <a:gd name="connsiteY8" fmla="*/ 830135 h 1505545"/>
              <a:gd name="connsiteX9" fmla="*/ 1309645 w 1499579"/>
              <a:gd name="connsiteY9" fmla="*/ 1254621 h 1505545"/>
              <a:gd name="connsiteX10" fmla="*/ 1309645 w 1499579"/>
              <a:gd name="connsiteY10" fmla="*/ 1287266 h 1505545"/>
              <a:gd name="connsiteX11" fmla="*/ 1091366 w 1499579"/>
              <a:gd name="connsiteY11" fmla="*/ 1505545 h 1505545"/>
              <a:gd name="connsiteX12" fmla="*/ 1091371 w 1499579"/>
              <a:gd name="connsiteY12" fmla="*/ 1505545 h 1505545"/>
              <a:gd name="connsiteX13" fmla="*/ 763960 w 1499579"/>
              <a:gd name="connsiteY13" fmla="*/ 1505545 h 1505545"/>
              <a:gd name="connsiteX14" fmla="*/ 763960 w 1499579"/>
              <a:gd name="connsiteY14" fmla="*/ 1505545 h 1505545"/>
              <a:gd name="connsiteX15" fmla="*/ 218279 w 1499579"/>
              <a:gd name="connsiteY15" fmla="*/ 1505545 h 1505545"/>
              <a:gd name="connsiteX16" fmla="*/ 0 w 1499579"/>
              <a:gd name="connsiteY16" fmla="*/ 1287266 h 1505545"/>
              <a:gd name="connsiteX17" fmla="*/ 0 w 1499579"/>
              <a:gd name="connsiteY17" fmla="*/ 1254621 h 1505545"/>
              <a:gd name="connsiteX18" fmla="*/ 0 w 1499579"/>
              <a:gd name="connsiteY18" fmla="*/ 878235 h 1505545"/>
              <a:gd name="connsiteX19" fmla="*/ 0 w 1499579"/>
              <a:gd name="connsiteY19" fmla="*/ 878235 h 1505545"/>
              <a:gd name="connsiteX20" fmla="*/ 0 w 1499579"/>
              <a:gd name="connsiteY20" fmla="*/ 218279 h 1505545"/>
              <a:gd name="connsiteX0" fmla="*/ 0 w 1499579"/>
              <a:gd name="connsiteY0" fmla="*/ 218279 h 1505545"/>
              <a:gd name="connsiteX1" fmla="*/ 218279 w 1499579"/>
              <a:gd name="connsiteY1" fmla="*/ 0 h 1505545"/>
              <a:gd name="connsiteX2" fmla="*/ 763960 w 1499579"/>
              <a:gd name="connsiteY2" fmla="*/ 0 h 1505545"/>
              <a:gd name="connsiteX3" fmla="*/ 763960 w 1499579"/>
              <a:gd name="connsiteY3" fmla="*/ 0 h 1505545"/>
              <a:gd name="connsiteX4" fmla="*/ 1091371 w 1499579"/>
              <a:gd name="connsiteY4" fmla="*/ 0 h 1505545"/>
              <a:gd name="connsiteX5" fmla="*/ 1091366 w 1499579"/>
              <a:gd name="connsiteY5" fmla="*/ 0 h 1505545"/>
              <a:gd name="connsiteX6" fmla="*/ 1309645 w 1499579"/>
              <a:gd name="connsiteY6" fmla="*/ 218279 h 1505545"/>
              <a:gd name="connsiteX7" fmla="*/ 1309645 w 1499579"/>
              <a:gd name="connsiteY7" fmla="*/ 502315 h 1505545"/>
              <a:gd name="connsiteX8" fmla="*/ 1499579 w 1499579"/>
              <a:gd name="connsiteY8" fmla="*/ 830135 h 1505545"/>
              <a:gd name="connsiteX9" fmla="*/ 1309645 w 1499579"/>
              <a:gd name="connsiteY9" fmla="*/ 1254621 h 1505545"/>
              <a:gd name="connsiteX10" fmla="*/ 1299485 w 1499579"/>
              <a:gd name="connsiteY10" fmla="*/ 1287267 h 1505545"/>
              <a:gd name="connsiteX11" fmla="*/ 1091366 w 1499579"/>
              <a:gd name="connsiteY11" fmla="*/ 1505545 h 1505545"/>
              <a:gd name="connsiteX12" fmla="*/ 1091371 w 1499579"/>
              <a:gd name="connsiteY12" fmla="*/ 1505545 h 1505545"/>
              <a:gd name="connsiteX13" fmla="*/ 763960 w 1499579"/>
              <a:gd name="connsiteY13" fmla="*/ 1505545 h 1505545"/>
              <a:gd name="connsiteX14" fmla="*/ 763960 w 1499579"/>
              <a:gd name="connsiteY14" fmla="*/ 1505545 h 1505545"/>
              <a:gd name="connsiteX15" fmla="*/ 218279 w 1499579"/>
              <a:gd name="connsiteY15" fmla="*/ 1505545 h 1505545"/>
              <a:gd name="connsiteX16" fmla="*/ 0 w 1499579"/>
              <a:gd name="connsiteY16" fmla="*/ 1287266 h 1505545"/>
              <a:gd name="connsiteX17" fmla="*/ 0 w 1499579"/>
              <a:gd name="connsiteY17" fmla="*/ 1254621 h 1505545"/>
              <a:gd name="connsiteX18" fmla="*/ 0 w 1499579"/>
              <a:gd name="connsiteY18" fmla="*/ 878235 h 1505545"/>
              <a:gd name="connsiteX19" fmla="*/ 0 w 1499579"/>
              <a:gd name="connsiteY19" fmla="*/ 878235 h 1505545"/>
              <a:gd name="connsiteX20" fmla="*/ 0 w 1499579"/>
              <a:gd name="connsiteY20" fmla="*/ 218279 h 1505545"/>
              <a:gd name="connsiteX0" fmla="*/ 0 w 1499579"/>
              <a:gd name="connsiteY0" fmla="*/ 218279 h 1505545"/>
              <a:gd name="connsiteX1" fmla="*/ 218279 w 1499579"/>
              <a:gd name="connsiteY1" fmla="*/ 0 h 1505545"/>
              <a:gd name="connsiteX2" fmla="*/ 763960 w 1499579"/>
              <a:gd name="connsiteY2" fmla="*/ 0 h 1505545"/>
              <a:gd name="connsiteX3" fmla="*/ 763960 w 1499579"/>
              <a:gd name="connsiteY3" fmla="*/ 0 h 1505545"/>
              <a:gd name="connsiteX4" fmla="*/ 1091371 w 1499579"/>
              <a:gd name="connsiteY4" fmla="*/ 0 h 1505545"/>
              <a:gd name="connsiteX5" fmla="*/ 1091366 w 1499579"/>
              <a:gd name="connsiteY5" fmla="*/ 0 h 1505545"/>
              <a:gd name="connsiteX6" fmla="*/ 1309645 w 1499579"/>
              <a:gd name="connsiteY6" fmla="*/ 218279 h 1505545"/>
              <a:gd name="connsiteX7" fmla="*/ 1309645 w 1499579"/>
              <a:gd name="connsiteY7" fmla="*/ 502315 h 1505545"/>
              <a:gd name="connsiteX8" fmla="*/ 1499579 w 1499579"/>
              <a:gd name="connsiteY8" fmla="*/ 830135 h 1505545"/>
              <a:gd name="connsiteX9" fmla="*/ 1309645 w 1499579"/>
              <a:gd name="connsiteY9" fmla="*/ 1254621 h 1505545"/>
              <a:gd name="connsiteX10" fmla="*/ 1299485 w 1499579"/>
              <a:gd name="connsiteY10" fmla="*/ 1287267 h 1505545"/>
              <a:gd name="connsiteX11" fmla="*/ 1091366 w 1499579"/>
              <a:gd name="connsiteY11" fmla="*/ 1505545 h 1505545"/>
              <a:gd name="connsiteX12" fmla="*/ 1091371 w 1499579"/>
              <a:gd name="connsiteY12" fmla="*/ 1505545 h 1505545"/>
              <a:gd name="connsiteX13" fmla="*/ 763960 w 1499579"/>
              <a:gd name="connsiteY13" fmla="*/ 1505545 h 1505545"/>
              <a:gd name="connsiteX14" fmla="*/ 763960 w 1499579"/>
              <a:gd name="connsiteY14" fmla="*/ 1505545 h 1505545"/>
              <a:gd name="connsiteX15" fmla="*/ 218279 w 1499579"/>
              <a:gd name="connsiteY15" fmla="*/ 1505545 h 1505545"/>
              <a:gd name="connsiteX16" fmla="*/ 0 w 1499579"/>
              <a:gd name="connsiteY16" fmla="*/ 1287266 h 1505545"/>
              <a:gd name="connsiteX17" fmla="*/ 0 w 1499579"/>
              <a:gd name="connsiteY17" fmla="*/ 1254621 h 1505545"/>
              <a:gd name="connsiteX18" fmla="*/ 0 w 1499579"/>
              <a:gd name="connsiteY18" fmla="*/ 878235 h 1505545"/>
              <a:gd name="connsiteX19" fmla="*/ 0 w 1499579"/>
              <a:gd name="connsiteY19" fmla="*/ 878235 h 1505545"/>
              <a:gd name="connsiteX20" fmla="*/ 0 w 1499579"/>
              <a:gd name="connsiteY20" fmla="*/ 218279 h 1505545"/>
              <a:gd name="connsiteX0" fmla="*/ 0 w 1499579"/>
              <a:gd name="connsiteY0" fmla="*/ 218279 h 1593114"/>
              <a:gd name="connsiteX1" fmla="*/ 218279 w 1499579"/>
              <a:gd name="connsiteY1" fmla="*/ 0 h 1593114"/>
              <a:gd name="connsiteX2" fmla="*/ 763960 w 1499579"/>
              <a:gd name="connsiteY2" fmla="*/ 0 h 1593114"/>
              <a:gd name="connsiteX3" fmla="*/ 763960 w 1499579"/>
              <a:gd name="connsiteY3" fmla="*/ 0 h 1593114"/>
              <a:gd name="connsiteX4" fmla="*/ 1091371 w 1499579"/>
              <a:gd name="connsiteY4" fmla="*/ 0 h 1593114"/>
              <a:gd name="connsiteX5" fmla="*/ 1091366 w 1499579"/>
              <a:gd name="connsiteY5" fmla="*/ 0 h 1593114"/>
              <a:gd name="connsiteX6" fmla="*/ 1309645 w 1499579"/>
              <a:gd name="connsiteY6" fmla="*/ 218279 h 1593114"/>
              <a:gd name="connsiteX7" fmla="*/ 1309645 w 1499579"/>
              <a:gd name="connsiteY7" fmla="*/ 502315 h 1593114"/>
              <a:gd name="connsiteX8" fmla="*/ 1499579 w 1499579"/>
              <a:gd name="connsiteY8" fmla="*/ 830135 h 1593114"/>
              <a:gd name="connsiteX9" fmla="*/ 1309645 w 1499579"/>
              <a:gd name="connsiteY9" fmla="*/ 1254621 h 1593114"/>
              <a:gd name="connsiteX10" fmla="*/ 1279165 w 1499579"/>
              <a:gd name="connsiteY10" fmla="*/ 1548843 h 1593114"/>
              <a:gd name="connsiteX11" fmla="*/ 1091366 w 1499579"/>
              <a:gd name="connsiteY11" fmla="*/ 1505545 h 1593114"/>
              <a:gd name="connsiteX12" fmla="*/ 1091371 w 1499579"/>
              <a:gd name="connsiteY12" fmla="*/ 1505545 h 1593114"/>
              <a:gd name="connsiteX13" fmla="*/ 763960 w 1499579"/>
              <a:gd name="connsiteY13" fmla="*/ 1505545 h 1593114"/>
              <a:gd name="connsiteX14" fmla="*/ 763960 w 1499579"/>
              <a:gd name="connsiteY14" fmla="*/ 1505545 h 1593114"/>
              <a:gd name="connsiteX15" fmla="*/ 218279 w 1499579"/>
              <a:gd name="connsiteY15" fmla="*/ 1505545 h 1593114"/>
              <a:gd name="connsiteX16" fmla="*/ 0 w 1499579"/>
              <a:gd name="connsiteY16" fmla="*/ 1287266 h 1593114"/>
              <a:gd name="connsiteX17" fmla="*/ 0 w 1499579"/>
              <a:gd name="connsiteY17" fmla="*/ 1254621 h 1593114"/>
              <a:gd name="connsiteX18" fmla="*/ 0 w 1499579"/>
              <a:gd name="connsiteY18" fmla="*/ 878235 h 1593114"/>
              <a:gd name="connsiteX19" fmla="*/ 0 w 1499579"/>
              <a:gd name="connsiteY19" fmla="*/ 878235 h 1593114"/>
              <a:gd name="connsiteX20" fmla="*/ 0 w 1499579"/>
              <a:gd name="connsiteY20" fmla="*/ 218279 h 1593114"/>
              <a:gd name="connsiteX0" fmla="*/ 0 w 1499579"/>
              <a:gd name="connsiteY0" fmla="*/ 218279 h 1593114"/>
              <a:gd name="connsiteX1" fmla="*/ 218279 w 1499579"/>
              <a:gd name="connsiteY1" fmla="*/ 0 h 1593114"/>
              <a:gd name="connsiteX2" fmla="*/ 763960 w 1499579"/>
              <a:gd name="connsiteY2" fmla="*/ 0 h 1593114"/>
              <a:gd name="connsiteX3" fmla="*/ 763960 w 1499579"/>
              <a:gd name="connsiteY3" fmla="*/ 0 h 1593114"/>
              <a:gd name="connsiteX4" fmla="*/ 1091371 w 1499579"/>
              <a:gd name="connsiteY4" fmla="*/ 0 h 1593114"/>
              <a:gd name="connsiteX5" fmla="*/ 1091366 w 1499579"/>
              <a:gd name="connsiteY5" fmla="*/ 0 h 1593114"/>
              <a:gd name="connsiteX6" fmla="*/ 1309645 w 1499579"/>
              <a:gd name="connsiteY6" fmla="*/ 218279 h 1593114"/>
              <a:gd name="connsiteX7" fmla="*/ 1309645 w 1499579"/>
              <a:gd name="connsiteY7" fmla="*/ 502315 h 1593114"/>
              <a:gd name="connsiteX8" fmla="*/ 1499579 w 1499579"/>
              <a:gd name="connsiteY8" fmla="*/ 830135 h 1593114"/>
              <a:gd name="connsiteX9" fmla="*/ 1309645 w 1499579"/>
              <a:gd name="connsiteY9" fmla="*/ 1032281 h 1593114"/>
              <a:gd name="connsiteX10" fmla="*/ 1279165 w 1499579"/>
              <a:gd name="connsiteY10" fmla="*/ 1548843 h 1593114"/>
              <a:gd name="connsiteX11" fmla="*/ 1091366 w 1499579"/>
              <a:gd name="connsiteY11" fmla="*/ 1505545 h 1593114"/>
              <a:gd name="connsiteX12" fmla="*/ 1091371 w 1499579"/>
              <a:gd name="connsiteY12" fmla="*/ 1505545 h 1593114"/>
              <a:gd name="connsiteX13" fmla="*/ 763960 w 1499579"/>
              <a:gd name="connsiteY13" fmla="*/ 1505545 h 1593114"/>
              <a:gd name="connsiteX14" fmla="*/ 763960 w 1499579"/>
              <a:gd name="connsiteY14" fmla="*/ 1505545 h 1593114"/>
              <a:gd name="connsiteX15" fmla="*/ 218279 w 1499579"/>
              <a:gd name="connsiteY15" fmla="*/ 1505545 h 1593114"/>
              <a:gd name="connsiteX16" fmla="*/ 0 w 1499579"/>
              <a:gd name="connsiteY16" fmla="*/ 1287266 h 1593114"/>
              <a:gd name="connsiteX17" fmla="*/ 0 w 1499579"/>
              <a:gd name="connsiteY17" fmla="*/ 1254621 h 1593114"/>
              <a:gd name="connsiteX18" fmla="*/ 0 w 1499579"/>
              <a:gd name="connsiteY18" fmla="*/ 878235 h 1593114"/>
              <a:gd name="connsiteX19" fmla="*/ 0 w 1499579"/>
              <a:gd name="connsiteY19" fmla="*/ 878235 h 1593114"/>
              <a:gd name="connsiteX20" fmla="*/ 0 w 1499579"/>
              <a:gd name="connsiteY20" fmla="*/ 218279 h 1593114"/>
              <a:gd name="connsiteX0" fmla="*/ 0 w 1499579"/>
              <a:gd name="connsiteY0" fmla="*/ 218279 h 1593114"/>
              <a:gd name="connsiteX1" fmla="*/ 218279 w 1499579"/>
              <a:gd name="connsiteY1" fmla="*/ 0 h 1593114"/>
              <a:gd name="connsiteX2" fmla="*/ 763960 w 1499579"/>
              <a:gd name="connsiteY2" fmla="*/ 0 h 1593114"/>
              <a:gd name="connsiteX3" fmla="*/ 763960 w 1499579"/>
              <a:gd name="connsiteY3" fmla="*/ 0 h 1593114"/>
              <a:gd name="connsiteX4" fmla="*/ 1091371 w 1499579"/>
              <a:gd name="connsiteY4" fmla="*/ 0 h 1593114"/>
              <a:gd name="connsiteX5" fmla="*/ 1091366 w 1499579"/>
              <a:gd name="connsiteY5" fmla="*/ 0 h 1593114"/>
              <a:gd name="connsiteX6" fmla="*/ 1309645 w 1499579"/>
              <a:gd name="connsiteY6" fmla="*/ 218279 h 1593114"/>
              <a:gd name="connsiteX7" fmla="*/ 1309645 w 1499579"/>
              <a:gd name="connsiteY7" fmla="*/ 502315 h 1593114"/>
              <a:gd name="connsiteX8" fmla="*/ 1499579 w 1499579"/>
              <a:gd name="connsiteY8" fmla="*/ 830135 h 1593114"/>
              <a:gd name="connsiteX9" fmla="*/ 1309645 w 1499579"/>
              <a:gd name="connsiteY9" fmla="*/ 1163069 h 1593114"/>
              <a:gd name="connsiteX10" fmla="*/ 1279165 w 1499579"/>
              <a:gd name="connsiteY10" fmla="*/ 1548843 h 1593114"/>
              <a:gd name="connsiteX11" fmla="*/ 1091366 w 1499579"/>
              <a:gd name="connsiteY11" fmla="*/ 1505545 h 1593114"/>
              <a:gd name="connsiteX12" fmla="*/ 1091371 w 1499579"/>
              <a:gd name="connsiteY12" fmla="*/ 1505545 h 1593114"/>
              <a:gd name="connsiteX13" fmla="*/ 763960 w 1499579"/>
              <a:gd name="connsiteY13" fmla="*/ 1505545 h 1593114"/>
              <a:gd name="connsiteX14" fmla="*/ 763960 w 1499579"/>
              <a:gd name="connsiteY14" fmla="*/ 1505545 h 1593114"/>
              <a:gd name="connsiteX15" fmla="*/ 218279 w 1499579"/>
              <a:gd name="connsiteY15" fmla="*/ 1505545 h 1593114"/>
              <a:gd name="connsiteX16" fmla="*/ 0 w 1499579"/>
              <a:gd name="connsiteY16" fmla="*/ 1287266 h 1593114"/>
              <a:gd name="connsiteX17" fmla="*/ 0 w 1499579"/>
              <a:gd name="connsiteY17" fmla="*/ 1254621 h 1593114"/>
              <a:gd name="connsiteX18" fmla="*/ 0 w 1499579"/>
              <a:gd name="connsiteY18" fmla="*/ 878235 h 1593114"/>
              <a:gd name="connsiteX19" fmla="*/ 0 w 1499579"/>
              <a:gd name="connsiteY19" fmla="*/ 878235 h 1593114"/>
              <a:gd name="connsiteX20" fmla="*/ 0 w 1499579"/>
              <a:gd name="connsiteY20" fmla="*/ 218279 h 1593114"/>
              <a:gd name="connsiteX0" fmla="*/ 0 w 1499579"/>
              <a:gd name="connsiteY0" fmla="*/ 218279 h 1505545"/>
              <a:gd name="connsiteX1" fmla="*/ 218279 w 1499579"/>
              <a:gd name="connsiteY1" fmla="*/ 0 h 1505545"/>
              <a:gd name="connsiteX2" fmla="*/ 763960 w 1499579"/>
              <a:gd name="connsiteY2" fmla="*/ 0 h 1505545"/>
              <a:gd name="connsiteX3" fmla="*/ 763960 w 1499579"/>
              <a:gd name="connsiteY3" fmla="*/ 0 h 1505545"/>
              <a:gd name="connsiteX4" fmla="*/ 1091371 w 1499579"/>
              <a:gd name="connsiteY4" fmla="*/ 0 h 1505545"/>
              <a:gd name="connsiteX5" fmla="*/ 1091366 w 1499579"/>
              <a:gd name="connsiteY5" fmla="*/ 0 h 1505545"/>
              <a:gd name="connsiteX6" fmla="*/ 1309645 w 1499579"/>
              <a:gd name="connsiteY6" fmla="*/ 218279 h 1505545"/>
              <a:gd name="connsiteX7" fmla="*/ 1309645 w 1499579"/>
              <a:gd name="connsiteY7" fmla="*/ 502315 h 1505545"/>
              <a:gd name="connsiteX8" fmla="*/ 1499579 w 1499579"/>
              <a:gd name="connsiteY8" fmla="*/ 830135 h 1505545"/>
              <a:gd name="connsiteX9" fmla="*/ 1309645 w 1499579"/>
              <a:gd name="connsiteY9" fmla="*/ 1163069 h 1505545"/>
              <a:gd name="connsiteX10" fmla="*/ 1309645 w 1499579"/>
              <a:gd name="connsiteY10" fmla="*/ 1352661 h 1505545"/>
              <a:gd name="connsiteX11" fmla="*/ 1091366 w 1499579"/>
              <a:gd name="connsiteY11" fmla="*/ 1505545 h 1505545"/>
              <a:gd name="connsiteX12" fmla="*/ 1091371 w 1499579"/>
              <a:gd name="connsiteY12" fmla="*/ 1505545 h 1505545"/>
              <a:gd name="connsiteX13" fmla="*/ 763960 w 1499579"/>
              <a:gd name="connsiteY13" fmla="*/ 1505545 h 1505545"/>
              <a:gd name="connsiteX14" fmla="*/ 763960 w 1499579"/>
              <a:gd name="connsiteY14" fmla="*/ 1505545 h 1505545"/>
              <a:gd name="connsiteX15" fmla="*/ 218279 w 1499579"/>
              <a:gd name="connsiteY15" fmla="*/ 1505545 h 1505545"/>
              <a:gd name="connsiteX16" fmla="*/ 0 w 1499579"/>
              <a:gd name="connsiteY16" fmla="*/ 1287266 h 1505545"/>
              <a:gd name="connsiteX17" fmla="*/ 0 w 1499579"/>
              <a:gd name="connsiteY17" fmla="*/ 1254621 h 1505545"/>
              <a:gd name="connsiteX18" fmla="*/ 0 w 1499579"/>
              <a:gd name="connsiteY18" fmla="*/ 878235 h 1505545"/>
              <a:gd name="connsiteX19" fmla="*/ 0 w 1499579"/>
              <a:gd name="connsiteY19" fmla="*/ 878235 h 1505545"/>
              <a:gd name="connsiteX20" fmla="*/ 0 w 1499579"/>
              <a:gd name="connsiteY20" fmla="*/ 218279 h 1505545"/>
              <a:gd name="connsiteX0" fmla="*/ 0 w 1499579"/>
              <a:gd name="connsiteY0" fmla="*/ 218279 h 1505545"/>
              <a:gd name="connsiteX1" fmla="*/ 218279 w 1499579"/>
              <a:gd name="connsiteY1" fmla="*/ 0 h 1505545"/>
              <a:gd name="connsiteX2" fmla="*/ 763960 w 1499579"/>
              <a:gd name="connsiteY2" fmla="*/ 0 h 1505545"/>
              <a:gd name="connsiteX3" fmla="*/ 763960 w 1499579"/>
              <a:gd name="connsiteY3" fmla="*/ 0 h 1505545"/>
              <a:gd name="connsiteX4" fmla="*/ 1091371 w 1499579"/>
              <a:gd name="connsiteY4" fmla="*/ 0 h 1505545"/>
              <a:gd name="connsiteX5" fmla="*/ 1091366 w 1499579"/>
              <a:gd name="connsiteY5" fmla="*/ 0 h 1505545"/>
              <a:gd name="connsiteX6" fmla="*/ 1309645 w 1499579"/>
              <a:gd name="connsiteY6" fmla="*/ 218279 h 1505545"/>
              <a:gd name="connsiteX7" fmla="*/ 1309645 w 1499579"/>
              <a:gd name="connsiteY7" fmla="*/ 423842 h 1505545"/>
              <a:gd name="connsiteX8" fmla="*/ 1499579 w 1499579"/>
              <a:gd name="connsiteY8" fmla="*/ 830135 h 1505545"/>
              <a:gd name="connsiteX9" fmla="*/ 1309645 w 1499579"/>
              <a:gd name="connsiteY9" fmla="*/ 1163069 h 1505545"/>
              <a:gd name="connsiteX10" fmla="*/ 1309645 w 1499579"/>
              <a:gd name="connsiteY10" fmla="*/ 1352661 h 1505545"/>
              <a:gd name="connsiteX11" fmla="*/ 1091366 w 1499579"/>
              <a:gd name="connsiteY11" fmla="*/ 1505545 h 1505545"/>
              <a:gd name="connsiteX12" fmla="*/ 1091371 w 1499579"/>
              <a:gd name="connsiteY12" fmla="*/ 1505545 h 1505545"/>
              <a:gd name="connsiteX13" fmla="*/ 763960 w 1499579"/>
              <a:gd name="connsiteY13" fmla="*/ 1505545 h 1505545"/>
              <a:gd name="connsiteX14" fmla="*/ 763960 w 1499579"/>
              <a:gd name="connsiteY14" fmla="*/ 1505545 h 1505545"/>
              <a:gd name="connsiteX15" fmla="*/ 218279 w 1499579"/>
              <a:gd name="connsiteY15" fmla="*/ 1505545 h 1505545"/>
              <a:gd name="connsiteX16" fmla="*/ 0 w 1499579"/>
              <a:gd name="connsiteY16" fmla="*/ 1287266 h 1505545"/>
              <a:gd name="connsiteX17" fmla="*/ 0 w 1499579"/>
              <a:gd name="connsiteY17" fmla="*/ 1254621 h 1505545"/>
              <a:gd name="connsiteX18" fmla="*/ 0 w 1499579"/>
              <a:gd name="connsiteY18" fmla="*/ 878235 h 1505545"/>
              <a:gd name="connsiteX19" fmla="*/ 0 w 1499579"/>
              <a:gd name="connsiteY19" fmla="*/ 878235 h 1505545"/>
              <a:gd name="connsiteX20" fmla="*/ 0 w 1499579"/>
              <a:gd name="connsiteY20" fmla="*/ 218279 h 1505545"/>
              <a:gd name="connsiteX0" fmla="*/ 0 w 1509739"/>
              <a:gd name="connsiteY0" fmla="*/ 218279 h 1505545"/>
              <a:gd name="connsiteX1" fmla="*/ 218279 w 1509739"/>
              <a:gd name="connsiteY1" fmla="*/ 0 h 1505545"/>
              <a:gd name="connsiteX2" fmla="*/ 763960 w 1509739"/>
              <a:gd name="connsiteY2" fmla="*/ 0 h 1505545"/>
              <a:gd name="connsiteX3" fmla="*/ 763960 w 1509739"/>
              <a:gd name="connsiteY3" fmla="*/ 0 h 1505545"/>
              <a:gd name="connsiteX4" fmla="*/ 1091371 w 1509739"/>
              <a:gd name="connsiteY4" fmla="*/ 0 h 1505545"/>
              <a:gd name="connsiteX5" fmla="*/ 1091366 w 1509739"/>
              <a:gd name="connsiteY5" fmla="*/ 0 h 1505545"/>
              <a:gd name="connsiteX6" fmla="*/ 1309645 w 1509739"/>
              <a:gd name="connsiteY6" fmla="*/ 218279 h 1505545"/>
              <a:gd name="connsiteX7" fmla="*/ 1309645 w 1509739"/>
              <a:gd name="connsiteY7" fmla="*/ 423842 h 1505545"/>
              <a:gd name="connsiteX8" fmla="*/ 1509739 w 1509739"/>
              <a:gd name="connsiteY8" fmla="*/ 725505 h 1505545"/>
              <a:gd name="connsiteX9" fmla="*/ 1309645 w 1509739"/>
              <a:gd name="connsiteY9" fmla="*/ 1163069 h 1505545"/>
              <a:gd name="connsiteX10" fmla="*/ 1309645 w 1509739"/>
              <a:gd name="connsiteY10" fmla="*/ 1352661 h 1505545"/>
              <a:gd name="connsiteX11" fmla="*/ 1091366 w 1509739"/>
              <a:gd name="connsiteY11" fmla="*/ 1505545 h 1505545"/>
              <a:gd name="connsiteX12" fmla="*/ 1091371 w 1509739"/>
              <a:gd name="connsiteY12" fmla="*/ 1505545 h 1505545"/>
              <a:gd name="connsiteX13" fmla="*/ 763960 w 1509739"/>
              <a:gd name="connsiteY13" fmla="*/ 1505545 h 1505545"/>
              <a:gd name="connsiteX14" fmla="*/ 763960 w 1509739"/>
              <a:gd name="connsiteY14" fmla="*/ 1505545 h 1505545"/>
              <a:gd name="connsiteX15" fmla="*/ 218279 w 1509739"/>
              <a:gd name="connsiteY15" fmla="*/ 1505545 h 1505545"/>
              <a:gd name="connsiteX16" fmla="*/ 0 w 1509739"/>
              <a:gd name="connsiteY16" fmla="*/ 1287266 h 1505545"/>
              <a:gd name="connsiteX17" fmla="*/ 0 w 1509739"/>
              <a:gd name="connsiteY17" fmla="*/ 1254621 h 1505545"/>
              <a:gd name="connsiteX18" fmla="*/ 0 w 1509739"/>
              <a:gd name="connsiteY18" fmla="*/ 878235 h 1505545"/>
              <a:gd name="connsiteX19" fmla="*/ 0 w 1509739"/>
              <a:gd name="connsiteY19" fmla="*/ 878235 h 1505545"/>
              <a:gd name="connsiteX20" fmla="*/ 0 w 1509739"/>
              <a:gd name="connsiteY20" fmla="*/ 218279 h 1505545"/>
              <a:gd name="connsiteX0" fmla="*/ 0 w 1509739"/>
              <a:gd name="connsiteY0" fmla="*/ 218279 h 1505545"/>
              <a:gd name="connsiteX1" fmla="*/ 218279 w 1509739"/>
              <a:gd name="connsiteY1" fmla="*/ 0 h 1505545"/>
              <a:gd name="connsiteX2" fmla="*/ 763960 w 1509739"/>
              <a:gd name="connsiteY2" fmla="*/ 0 h 1505545"/>
              <a:gd name="connsiteX3" fmla="*/ 763960 w 1509739"/>
              <a:gd name="connsiteY3" fmla="*/ 0 h 1505545"/>
              <a:gd name="connsiteX4" fmla="*/ 1091371 w 1509739"/>
              <a:gd name="connsiteY4" fmla="*/ 0 h 1505545"/>
              <a:gd name="connsiteX5" fmla="*/ 1091366 w 1509739"/>
              <a:gd name="connsiteY5" fmla="*/ 0 h 1505545"/>
              <a:gd name="connsiteX6" fmla="*/ 1309645 w 1509739"/>
              <a:gd name="connsiteY6" fmla="*/ 218279 h 1505545"/>
              <a:gd name="connsiteX7" fmla="*/ 1309645 w 1509739"/>
              <a:gd name="connsiteY7" fmla="*/ 175345 h 1505545"/>
              <a:gd name="connsiteX8" fmla="*/ 1509739 w 1509739"/>
              <a:gd name="connsiteY8" fmla="*/ 725505 h 1505545"/>
              <a:gd name="connsiteX9" fmla="*/ 1309645 w 1509739"/>
              <a:gd name="connsiteY9" fmla="*/ 1163069 h 1505545"/>
              <a:gd name="connsiteX10" fmla="*/ 1309645 w 1509739"/>
              <a:gd name="connsiteY10" fmla="*/ 1352661 h 1505545"/>
              <a:gd name="connsiteX11" fmla="*/ 1091366 w 1509739"/>
              <a:gd name="connsiteY11" fmla="*/ 1505545 h 1505545"/>
              <a:gd name="connsiteX12" fmla="*/ 1091371 w 1509739"/>
              <a:gd name="connsiteY12" fmla="*/ 1505545 h 1505545"/>
              <a:gd name="connsiteX13" fmla="*/ 763960 w 1509739"/>
              <a:gd name="connsiteY13" fmla="*/ 1505545 h 1505545"/>
              <a:gd name="connsiteX14" fmla="*/ 763960 w 1509739"/>
              <a:gd name="connsiteY14" fmla="*/ 1505545 h 1505545"/>
              <a:gd name="connsiteX15" fmla="*/ 218279 w 1509739"/>
              <a:gd name="connsiteY15" fmla="*/ 1505545 h 1505545"/>
              <a:gd name="connsiteX16" fmla="*/ 0 w 1509739"/>
              <a:gd name="connsiteY16" fmla="*/ 1287266 h 1505545"/>
              <a:gd name="connsiteX17" fmla="*/ 0 w 1509739"/>
              <a:gd name="connsiteY17" fmla="*/ 1254621 h 1505545"/>
              <a:gd name="connsiteX18" fmla="*/ 0 w 1509739"/>
              <a:gd name="connsiteY18" fmla="*/ 878235 h 1505545"/>
              <a:gd name="connsiteX19" fmla="*/ 0 w 1509739"/>
              <a:gd name="connsiteY19" fmla="*/ 878235 h 1505545"/>
              <a:gd name="connsiteX20" fmla="*/ 0 w 1509739"/>
              <a:gd name="connsiteY20" fmla="*/ 218279 h 1505545"/>
              <a:gd name="connsiteX0" fmla="*/ 0 w 1509739"/>
              <a:gd name="connsiteY0" fmla="*/ 218279 h 1505545"/>
              <a:gd name="connsiteX1" fmla="*/ 218279 w 1509739"/>
              <a:gd name="connsiteY1" fmla="*/ 0 h 1505545"/>
              <a:gd name="connsiteX2" fmla="*/ 763960 w 1509739"/>
              <a:gd name="connsiteY2" fmla="*/ 0 h 1505545"/>
              <a:gd name="connsiteX3" fmla="*/ 763960 w 1509739"/>
              <a:gd name="connsiteY3" fmla="*/ 0 h 1505545"/>
              <a:gd name="connsiteX4" fmla="*/ 1091371 w 1509739"/>
              <a:gd name="connsiteY4" fmla="*/ 0 h 1505545"/>
              <a:gd name="connsiteX5" fmla="*/ 1091366 w 1509739"/>
              <a:gd name="connsiteY5" fmla="*/ 0 h 1505545"/>
              <a:gd name="connsiteX6" fmla="*/ 1309645 w 1509739"/>
              <a:gd name="connsiteY6" fmla="*/ 218279 h 1505545"/>
              <a:gd name="connsiteX7" fmla="*/ 1309645 w 1509739"/>
              <a:gd name="connsiteY7" fmla="*/ 175345 h 1505545"/>
              <a:gd name="connsiteX8" fmla="*/ 1509739 w 1509739"/>
              <a:gd name="connsiteY8" fmla="*/ 725505 h 1505545"/>
              <a:gd name="connsiteX9" fmla="*/ 1309645 w 1509739"/>
              <a:gd name="connsiteY9" fmla="*/ 1359252 h 1505545"/>
              <a:gd name="connsiteX10" fmla="*/ 1309645 w 1509739"/>
              <a:gd name="connsiteY10" fmla="*/ 1352661 h 1505545"/>
              <a:gd name="connsiteX11" fmla="*/ 1091366 w 1509739"/>
              <a:gd name="connsiteY11" fmla="*/ 1505545 h 1505545"/>
              <a:gd name="connsiteX12" fmla="*/ 1091371 w 1509739"/>
              <a:gd name="connsiteY12" fmla="*/ 1505545 h 1505545"/>
              <a:gd name="connsiteX13" fmla="*/ 763960 w 1509739"/>
              <a:gd name="connsiteY13" fmla="*/ 1505545 h 1505545"/>
              <a:gd name="connsiteX14" fmla="*/ 763960 w 1509739"/>
              <a:gd name="connsiteY14" fmla="*/ 1505545 h 1505545"/>
              <a:gd name="connsiteX15" fmla="*/ 218279 w 1509739"/>
              <a:gd name="connsiteY15" fmla="*/ 1505545 h 1505545"/>
              <a:gd name="connsiteX16" fmla="*/ 0 w 1509739"/>
              <a:gd name="connsiteY16" fmla="*/ 1287266 h 1505545"/>
              <a:gd name="connsiteX17" fmla="*/ 0 w 1509739"/>
              <a:gd name="connsiteY17" fmla="*/ 1254621 h 1505545"/>
              <a:gd name="connsiteX18" fmla="*/ 0 w 1509739"/>
              <a:gd name="connsiteY18" fmla="*/ 878235 h 1505545"/>
              <a:gd name="connsiteX19" fmla="*/ 0 w 1509739"/>
              <a:gd name="connsiteY19" fmla="*/ 878235 h 1505545"/>
              <a:gd name="connsiteX20" fmla="*/ 0 w 1509739"/>
              <a:gd name="connsiteY20" fmla="*/ 218279 h 1505545"/>
              <a:gd name="connsiteX0" fmla="*/ 0 w 1509739"/>
              <a:gd name="connsiteY0" fmla="*/ 218279 h 1505545"/>
              <a:gd name="connsiteX1" fmla="*/ 218279 w 1509739"/>
              <a:gd name="connsiteY1" fmla="*/ 0 h 1505545"/>
              <a:gd name="connsiteX2" fmla="*/ 763960 w 1509739"/>
              <a:gd name="connsiteY2" fmla="*/ 0 h 1505545"/>
              <a:gd name="connsiteX3" fmla="*/ 763960 w 1509739"/>
              <a:gd name="connsiteY3" fmla="*/ 0 h 1505545"/>
              <a:gd name="connsiteX4" fmla="*/ 1091371 w 1509739"/>
              <a:gd name="connsiteY4" fmla="*/ 0 h 1505545"/>
              <a:gd name="connsiteX5" fmla="*/ 1091366 w 1509739"/>
              <a:gd name="connsiteY5" fmla="*/ 0 h 1505545"/>
              <a:gd name="connsiteX6" fmla="*/ 1309645 w 1509739"/>
              <a:gd name="connsiteY6" fmla="*/ 218279 h 1505545"/>
              <a:gd name="connsiteX7" fmla="*/ 1309645 w 1509739"/>
              <a:gd name="connsiteY7" fmla="*/ 201503 h 1505545"/>
              <a:gd name="connsiteX8" fmla="*/ 1509739 w 1509739"/>
              <a:gd name="connsiteY8" fmla="*/ 725505 h 1505545"/>
              <a:gd name="connsiteX9" fmla="*/ 1309645 w 1509739"/>
              <a:gd name="connsiteY9" fmla="*/ 1359252 h 1505545"/>
              <a:gd name="connsiteX10" fmla="*/ 1309645 w 1509739"/>
              <a:gd name="connsiteY10" fmla="*/ 1352661 h 1505545"/>
              <a:gd name="connsiteX11" fmla="*/ 1091366 w 1509739"/>
              <a:gd name="connsiteY11" fmla="*/ 1505545 h 1505545"/>
              <a:gd name="connsiteX12" fmla="*/ 1091371 w 1509739"/>
              <a:gd name="connsiteY12" fmla="*/ 1505545 h 1505545"/>
              <a:gd name="connsiteX13" fmla="*/ 763960 w 1509739"/>
              <a:gd name="connsiteY13" fmla="*/ 1505545 h 1505545"/>
              <a:gd name="connsiteX14" fmla="*/ 763960 w 1509739"/>
              <a:gd name="connsiteY14" fmla="*/ 1505545 h 1505545"/>
              <a:gd name="connsiteX15" fmla="*/ 218279 w 1509739"/>
              <a:gd name="connsiteY15" fmla="*/ 1505545 h 1505545"/>
              <a:gd name="connsiteX16" fmla="*/ 0 w 1509739"/>
              <a:gd name="connsiteY16" fmla="*/ 1287266 h 1505545"/>
              <a:gd name="connsiteX17" fmla="*/ 0 w 1509739"/>
              <a:gd name="connsiteY17" fmla="*/ 1254621 h 1505545"/>
              <a:gd name="connsiteX18" fmla="*/ 0 w 1509739"/>
              <a:gd name="connsiteY18" fmla="*/ 878235 h 1505545"/>
              <a:gd name="connsiteX19" fmla="*/ 0 w 1509739"/>
              <a:gd name="connsiteY19" fmla="*/ 878235 h 1505545"/>
              <a:gd name="connsiteX20" fmla="*/ 0 w 1509739"/>
              <a:gd name="connsiteY20" fmla="*/ 218279 h 1505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509739" h="1505545">
                <a:moveTo>
                  <a:pt x="0" y="218279"/>
                </a:moveTo>
                <a:cubicBezTo>
                  <a:pt x="0" y="97727"/>
                  <a:pt x="97727" y="0"/>
                  <a:pt x="218279" y="0"/>
                </a:cubicBezTo>
                <a:lnTo>
                  <a:pt x="763960" y="0"/>
                </a:lnTo>
                <a:lnTo>
                  <a:pt x="763960" y="0"/>
                </a:lnTo>
                <a:lnTo>
                  <a:pt x="1091371" y="0"/>
                </a:lnTo>
                <a:lnTo>
                  <a:pt x="1091366" y="0"/>
                </a:lnTo>
                <a:cubicBezTo>
                  <a:pt x="1211918" y="0"/>
                  <a:pt x="1309645" y="97727"/>
                  <a:pt x="1309645" y="218279"/>
                </a:cubicBezTo>
                <a:lnTo>
                  <a:pt x="1309645" y="201503"/>
                </a:lnTo>
                <a:lnTo>
                  <a:pt x="1509739" y="725505"/>
                </a:lnTo>
                <a:lnTo>
                  <a:pt x="1309645" y="1359252"/>
                </a:lnTo>
                <a:lnTo>
                  <a:pt x="1309645" y="1352661"/>
                </a:lnTo>
                <a:cubicBezTo>
                  <a:pt x="1309645" y="1473213"/>
                  <a:pt x="1211918" y="1505545"/>
                  <a:pt x="1091366" y="1505545"/>
                </a:cubicBezTo>
                <a:lnTo>
                  <a:pt x="1091371" y="1505545"/>
                </a:lnTo>
                <a:lnTo>
                  <a:pt x="763960" y="1505545"/>
                </a:lnTo>
                <a:lnTo>
                  <a:pt x="763960" y="1505545"/>
                </a:lnTo>
                <a:lnTo>
                  <a:pt x="218279" y="1505545"/>
                </a:lnTo>
                <a:cubicBezTo>
                  <a:pt x="97727" y="1505545"/>
                  <a:pt x="0" y="1407818"/>
                  <a:pt x="0" y="1287266"/>
                </a:cubicBezTo>
                <a:lnTo>
                  <a:pt x="0" y="1254621"/>
                </a:lnTo>
                <a:lnTo>
                  <a:pt x="0" y="878235"/>
                </a:lnTo>
                <a:lnTo>
                  <a:pt x="0" y="878235"/>
                </a:lnTo>
                <a:lnTo>
                  <a:pt x="0" y="218279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anchor="ctr" anchorCtr="0">
            <a:spAutoFit/>
          </a:bodyPr>
          <a:lstStyle/>
          <a:p>
            <a:pPr algn="ctr" defTabSz="342900">
              <a:spcBef>
                <a:spcPct val="0"/>
              </a:spcBef>
            </a:pPr>
            <a:r>
              <a:rPr lang="it-IT" sz="1050" b="1" i="1" dirty="0">
                <a:solidFill>
                  <a:srgbClr val="002060"/>
                </a:solidFill>
                <a:latin typeface="+mj-lt"/>
                <a:ea typeface="+mj-ea"/>
                <a:cs typeface="Century Gothic"/>
              </a:rPr>
              <a:t>PRINCIPALI</a:t>
            </a:r>
          </a:p>
          <a:p>
            <a:pPr algn="ctr" defTabSz="342900">
              <a:spcBef>
                <a:spcPct val="0"/>
              </a:spcBef>
            </a:pPr>
            <a:r>
              <a:rPr lang="it-IT" sz="1050" b="1" i="1" dirty="0">
                <a:solidFill>
                  <a:srgbClr val="002060"/>
                </a:solidFill>
                <a:latin typeface="+mj-lt"/>
                <a:ea typeface="+mj-ea"/>
                <a:cs typeface="Century Gothic"/>
              </a:rPr>
              <a:t>MERCI</a:t>
            </a:r>
          </a:p>
          <a:p>
            <a:pPr algn="ctr" defTabSz="342900">
              <a:spcBef>
                <a:spcPct val="0"/>
              </a:spcBef>
            </a:pPr>
            <a:r>
              <a:rPr lang="it-IT" sz="1050" b="1" i="1" dirty="0">
                <a:solidFill>
                  <a:srgbClr val="002060"/>
                </a:solidFill>
                <a:latin typeface="+mj-lt"/>
                <a:ea typeface="+mj-ea"/>
                <a:cs typeface="Century Gothic"/>
              </a:rPr>
              <a:t>ESPORTATE</a:t>
            </a:r>
          </a:p>
          <a:p>
            <a:pPr algn="ctr" defTabSz="342900">
              <a:spcBef>
                <a:spcPct val="0"/>
              </a:spcBef>
            </a:pPr>
            <a:r>
              <a:rPr lang="it-IT" sz="1050" b="1" i="1" dirty="0">
                <a:solidFill>
                  <a:srgbClr val="002060"/>
                </a:solidFill>
                <a:latin typeface="+mj-lt"/>
                <a:ea typeface="+mj-ea"/>
                <a:cs typeface="Century Gothic"/>
              </a:rPr>
              <a:t>NEL</a:t>
            </a:r>
          </a:p>
          <a:p>
            <a:pPr algn="ctr" defTabSz="342900">
              <a:spcBef>
                <a:spcPct val="0"/>
              </a:spcBef>
            </a:pPr>
            <a:r>
              <a:rPr lang="it-IT" sz="1050" b="1" i="1" dirty="0">
                <a:solidFill>
                  <a:srgbClr val="002060"/>
                </a:solidFill>
                <a:latin typeface="+mj-lt"/>
                <a:ea typeface="+mj-ea"/>
                <a:cs typeface="Century Gothic"/>
              </a:rPr>
              <a:t>PERIODO</a:t>
            </a: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4"/>
          <a:srcRect t="11796" r="404"/>
          <a:stretch/>
        </p:blipFill>
        <p:spPr>
          <a:xfrm>
            <a:off x="4041385" y="699473"/>
            <a:ext cx="2929837" cy="1974898"/>
          </a:xfrm>
          <a:prstGeom prst="rect">
            <a:avLst/>
          </a:prstGeom>
        </p:spPr>
      </p:pic>
      <p:grpSp>
        <p:nvGrpSpPr>
          <p:cNvPr id="13" name="Gruppo 12"/>
          <p:cNvGrpSpPr/>
          <p:nvPr/>
        </p:nvGrpSpPr>
        <p:grpSpPr>
          <a:xfrm>
            <a:off x="6661680" y="771555"/>
            <a:ext cx="1727008" cy="1893635"/>
            <a:chOff x="8019884" y="813252"/>
            <a:chExt cx="2302677" cy="2568827"/>
          </a:xfrm>
        </p:grpSpPr>
        <p:sp>
          <p:nvSpPr>
            <p:cNvPr id="18" name="CasellaDiTesto 5"/>
            <p:cNvSpPr txBox="1"/>
            <p:nvPr/>
          </p:nvSpPr>
          <p:spPr>
            <a:xfrm>
              <a:off x="8700108" y="2244236"/>
              <a:ext cx="1622452" cy="908571"/>
            </a:xfrm>
            <a:prstGeom prst="wedgeEllipseCallout">
              <a:avLst>
                <a:gd name="adj1" fmla="val -68772"/>
                <a:gd name="adj2" fmla="val -63803"/>
              </a:avLst>
            </a:prstGeom>
            <a:solidFill>
              <a:schemeClr val="accent3">
                <a:lumMod val="20000"/>
                <a:lumOff val="80000"/>
              </a:schemeClr>
            </a:solidFill>
            <a:ln w="28575"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0" tIns="0" rIns="0" bIns="0" rtlCol="0" anchor="ctr" anchorCtr="1">
              <a:noAutofit/>
            </a:bodyPr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r>
                <a:rPr lang="it-IT" sz="900" b="1" i="1" dirty="0">
                  <a:solidFill>
                    <a:schemeClr val="accent5">
                      <a:lumMod val="50000"/>
                    </a:schemeClr>
                  </a:solidFill>
                  <a:cs typeface="Arial" panose="020B0604020202020204" pitchFamily="34" charset="0"/>
                </a:rPr>
                <a:t>IMPORTAZIONI GEN-GIU </a:t>
              </a:r>
              <a:r>
                <a:rPr lang="it-IT" sz="900" b="1" i="1" dirty="0" smtClean="0">
                  <a:solidFill>
                    <a:schemeClr val="accent5">
                      <a:lumMod val="50000"/>
                    </a:schemeClr>
                  </a:solidFill>
                  <a:cs typeface="Arial" panose="020B0604020202020204" pitchFamily="34" charset="0"/>
                </a:rPr>
                <a:t>2021</a:t>
              </a:r>
              <a:r>
                <a:rPr lang="it-IT" sz="900" b="1" i="1" dirty="0">
                  <a:solidFill>
                    <a:schemeClr val="accent5">
                      <a:lumMod val="50000"/>
                    </a:schemeClr>
                  </a:solidFill>
                  <a:cs typeface="Arial" panose="020B0604020202020204" pitchFamily="34" charset="0"/>
                </a:rPr>
                <a:t>:</a:t>
              </a:r>
            </a:p>
            <a:p>
              <a:pPr algn="ctr" defTabSz="685800">
                <a:defRPr/>
              </a:pPr>
              <a:r>
                <a:rPr lang="it-IT" sz="900" b="1" i="1" dirty="0">
                  <a:solidFill>
                    <a:schemeClr val="accent5">
                      <a:lumMod val="50000"/>
                    </a:schemeClr>
                  </a:solidFill>
                  <a:cs typeface="Arial" panose="020B0604020202020204" pitchFamily="34" charset="0"/>
                </a:rPr>
                <a:t>+21,4% SUL 2020 </a:t>
              </a:r>
            </a:p>
            <a:p>
              <a:pPr algn="ctr" defTabSz="685800">
                <a:defRPr/>
              </a:pPr>
              <a:r>
                <a:rPr lang="it-IT" sz="900" b="1" i="1" dirty="0">
                  <a:solidFill>
                    <a:schemeClr val="accent5">
                      <a:lumMod val="50000"/>
                    </a:schemeClr>
                  </a:solidFill>
                  <a:cs typeface="Arial" panose="020B0604020202020204" pitchFamily="34" charset="0"/>
                </a:rPr>
                <a:t>+4,6%  SUL 2019</a:t>
              </a:r>
            </a:p>
          </p:txBody>
        </p:sp>
        <p:sp>
          <p:nvSpPr>
            <p:cNvPr id="10" name="Rettangolo 9"/>
            <p:cNvSpPr/>
            <p:nvPr/>
          </p:nvSpPr>
          <p:spPr>
            <a:xfrm>
              <a:off x="8019884" y="1008472"/>
              <a:ext cx="335280" cy="2373607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1350"/>
            </a:p>
          </p:txBody>
        </p:sp>
        <p:sp>
          <p:nvSpPr>
            <p:cNvPr id="17" name="CasellaDiTesto 4"/>
            <p:cNvSpPr txBox="1"/>
            <p:nvPr/>
          </p:nvSpPr>
          <p:spPr>
            <a:xfrm>
              <a:off x="8751909" y="813252"/>
              <a:ext cx="1570652" cy="929338"/>
            </a:xfrm>
            <a:prstGeom prst="wedgeEllipseCallout">
              <a:avLst>
                <a:gd name="adj1" fmla="val -75740"/>
                <a:gd name="adj2" fmla="val -3351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28575"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0" tIns="0" rIns="0" bIns="0" rtlCol="0" anchor="ctr" anchorCtr="1">
              <a:noAutofit/>
            </a:bodyPr>
            <a:lstStyle>
              <a:defPPr>
                <a:defRPr lang="it-IT"/>
              </a:defPPr>
              <a:lvl1pPr marR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200" b="0" i="1" baseline="0">
                  <a:solidFill>
                    <a:schemeClr val="accent5">
                      <a:lumMod val="50000"/>
                    </a:schemeClr>
                  </a:solidFill>
                  <a:effectLst/>
                  <a:cs typeface="Arial" panose="020B0604020202020204" pitchFamily="34" charset="0"/>
                </a:defRPr>
              </a:lvl1pPr>
              <a:lvl2pPr indent="0">
                <a:defRPr sz="1100"/>
              </a:lvl2pPr>
              <a:lvl3pPr indent="0">
                <a:defRPr sz="1100"/>
              </a:lvl3pPr>
              <a:lvl4pPr indent="0">
                <a:defRPr sz="1100"/>
              </a:lvl4pPr>
              <a:lvl5pPr indent="0">
                <a:defRPr sz="1100"/>
              </a:lvl5pPr>
              <a:lvl6pPr indent="0">
                <a:defRPr sz="1100"/>
              </a:lvl6pPr>
              <a:lvl7pPr indent="0">
                <a:defRPr sz="1100"/>
              </a:lvl7pPr>
              <a:lvl8pPr indent="0">
                <a:defRPr sz="1100"/>
              </a:lvl8pPr>
              <a:lvl9pPr indent="0">
                <a:defRPr sz="1100"/>
              </a:lvl9pPr>
            </a:lstStyle>
            <a:p>
              <a:r>
                <a:rPr lang="it-IT" sz="900" b="1" dirty="0"/>
                <a:t>ESPORTAZIONI GEN-GIU </a:t>
              </a:r>
              <a:r>
                <a:rPr lang="it-IT" sz="900" b="1" dirty="0" smtClean="0"/>
                <a:t>2021</a:t>
              </a:r>
              <a:r>
                <a:rPr lang="it-IT" sz="900" b="1" dirty="0"/>
                <a:t>:</a:t>
              </a:r>
            </a:p>
            <a:p>
              <a:r>
                <a:rPr lang="it-IT" sz="900" b="1" dirty="0"/>
                <a:t>+24,9% SUL 2020 </a:t>
              </a:r>
            </a:p>
            <a:p>
              <a:r>
                <a:rPr lang="it-IT" sz="900" b="1" dirty="0"/>
                <a:t>+3,5%  SUL 2019</a:t>
              </a:r>
            </a:p>
          </p:txBody>
        </p:sp>
      </p:grpSp>
      <p:sp>
        <p:nvSpPr>
          <p:cNvPr id="23" name="Titolo 3"/>
          <p:cNvSpPr txBox="1">
            <a:spLocks/>
          </p:cNvSpPr>
          <p:nvPr/>
        </p:nvSpPr>
        <p:spPr>
          <a:xfrm>
            <a:off x="349715" y="218782"/>
            <a:ext cx="8171840" cy="523210"/>
          </a:xfrm>
          <a:prstGeom prst="rect">
            <a:avLst/>
          </a:prstGeom>
          <a:noFill/>
          <a:ln w="0">
            <a:noFill/>
          </a:ln>
        </p:spPr>
        <p:txBody>
          <a:bodyPr vert="horz" wrap="square" lIns="91431" tIns="45715" rIns="91431" bIns="45715">
            <a:sp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1600" kern="1200" baseline="0">
                <a:solidFill>
                  <a:srgbClr val="9AC59F"/>
                </a:solidFill>
                <a:latin typeface="Andale Mono"/>
                <a:ea typeface="+mj-ea"/>
                <a:cs typeface="+mj-cs"/>
              </a:defRPr>
            </a:lvl1pPr>
          </a:lstStyle>
          <a:p>
            <a:pPr algn="l"/>
            <a:r>
              <a:rPr lang="it-IT" sz="1200" dirty="0" smtClean="0">
                <a:solidFill>
                  <a:srgbClr val="0092D2"/>
                </a:solidFill>
                <a:latin typeface="Calibri" panose="020F0502020204030204" pitchFamily="34" charset="0"/>
                <a:cs typeface="Century Gothic"/>
              </a:rPr>
              <a:t>I dati provinciali di sfondo</a:t>
            </a:r>
          </a:p>
          <a:p>
            <a:pPr algn="l"/>
            <a:r>
              <a:rPr lang="it-IT" b="1" dirty="0" smtClean="0">
                <a:solidFill>
                  <a:srgbClr val="0092D2"/>
                </a:solidFill>
                <a:latin typeface="Calibri" panose="020F0502020204030204" pitchFamily="34" charset="0"/>
                <a:cs typeface="Century Gothic"/>
              </a:rPr>
              <a:t>PROVINCIA DI TREVISO: il </a:t>
            </a:r>
            <a:r>
              <a:rPr lang="it-IT" b="1" dirty="0">
                <a:solidFill>
                  <a:srgbClr val="0092D2"/>
                </a:solidFill>
                <a:latin typeface="Calibri" panose="020F0502020204030204" pitchFamily="34" charset="0"/>
                <a:cs typeface="Century Gothic"/>
              </a:rPr>
              <a:t>commercio con l’estero </a:t>
            </a:r>
            <a:r>
              <a:rPr lang="it-IT" b="1" dirty="0" smtClean="0">
                <a:solidFill>
                  <a:srgbClr val="0092D2"/>
                </a:solidFill>
                <a:latin typeface="Calibri" panose="020F0502020204030204" pitchFamily="34" charset="0"/>
                <a:cs typeface="Century Gothic"/>
              </a:rPr>
              <a:t>nel </a:t>
            </a:r>
            <a:r>
              <a:rPr lang="it-IT" b="1" dirty="0">
                <a:solidFill>
                  <a:srgbClr val="0092D2"/>
                </a:solidFill>
                <a:latin typeface="Calibri" panose="020F0502020204030204" pitchFamily="34" charset="0"/>
                <a:cs typeface="Century Gothic"/>
              </a:rPr>
              <a:t>primo semestre </a:t>
            </a:r>
            <a:r>
              <a:rPr lang="it-IT" b="1" dirty="0" smtClean="0">
                <a:solidFill>
                  <a:srgbClr val="0092D2"/>
                </a:solidFill>
                <a:latin typeface="Calibri" panose="020F0502020204030204" pitchFamily="34" charset="0"/>
                <a:cs typeface="Century Gothic"/>
              </a:rPr>
              <a:t>2021</a:t>
            </a:r>
            <a:endParaRPr lang="it-IT" b="1" dirty="0">
              <a:solidFill>
                <a:srgbClr val="0092D2"/>
              </a:solidFill>
              <a:latin typeface="Calibri" panose="020F0502020204030204" pitchFamily="34" charset="0"/>
              <a:cs typeface="Century Gothic"/>
            </a:endParaRPr>
          </a:p>
        </p:txBody>
      </p:sp>
      <p:grpSp>
        <p:nvGrpSpPr>
          <p:cNvPr id="4" name="Gruppo 3"/>
          <p:cNvGrpSpPr/>
          <p:nvPr/>
        </p:nvGrpSpPr>
        <p:grpSpPr>
          <a:xfrm>
            <a:off x="499132" y="748966"/>
            <a:ext cx="3392836" cy="1698143"/>
            <a:chOff x="406025" y="777414"/>
            <a:chExt cx="3392836" cy="1698143"/>
          </a:xfrm>
        </p:grpSpPr>
        <p:sp>
          <p:nvSpPr>
            <p:cNvPr id="24" name="CasellaDiTesto 8"/>
            <p:cNvSpPr txBox="1"/>
            <p:nvPr/>
          </p:nvSpPr>
          <p:spPr>
            <a:xfrm>
              <a:off x="1743041" y="953296"/>
              <a:ext cx="2055820" cy="1522261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 cmpd="sng">
              <a:solidFill>
                <a:schemeClr val="lt1">
                  <a:shade val="50000"/>
                </a:schemeClr>
              </a:solidFill>
            </a:ln>
            <a:effectLst>
              <a:softEdge rad="635000"/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 anchorCtr="1">
              <a:noAutofit/>
            </a:bodyPr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it-IT" sz="1400" b="1" i="1" dirty="0">
                  <a:solidFill>
                    <a:srgbClr val="1F497D"/>
                  </a:solidFill>
                  <a:effectLst/>
                  <a:latin typeface="+mn-lt"/>
                  <a:ea typeface="+mn-ea"/>
                  <a:cs typeface="+mn-cs"/>
                </a:rPr>
                <a:t>9^</a:t>
              </a:r>
              <a:r>
                <a:rPr lang="it-IT" sz="1400" b="1" i="1" baseline="0" dirty="0">
                  <a:solidFill>
                    <a:srgbClr val="1F497D"/>
                  </a:solidFill>
                  <a:effectLst/>
                  <a:latin typeface="+mn-lt"/>
                  <a:ea typeface="+mn-ea"/>
                  <a:cs typeface="+mn-cs"/>
                </a:rPr>
                <a:t> PROVINCIA</a:t>
              </a:r>
              <a:r>
                <a:rPr lang="it-IT" sz="1100" b="0" i="1" baseline="0" dirty="0">
                  <a:solidFill>
                    <a:srgbClr val="1F497D"/>
                  </a:solidFill>
                  <a:effectLst/>
                  <a:latin typeface="+mn-lt"/>
                  <a:ea typeface="+mn-ea"/>
                  <a:cs typeface="+mn-cs"/>
                </a:rPr>
                <a:t> ITALIANA </a:t>
              </a:r>
              <a:r>
                <a:rPr lang="it-IT" sz="1000" b="0" i="1" dirty="0">
                  <a:solidFill>
                    <a:srgbClr val="1F497D"/>
                  </a:solidFill>
                  <a:latin typeface="+mn-lt"/>
                </a:rPr>
                <a:t>CON </a:t>
              </a:r>
            </a:p>
            <a:p>
              <a:pPr algn="ctr"/>
              <a:r>
                <a:rPr lang="it-IT" sz="1400" b="1" i="1" baseline="0" dirty="0">
                  <a:solidFill>
                    <a:srgbClr val="1F497D"/>
                  </a:solidFill>
                  <a:latin typeface="+mn-lt"/>
                </a:rPr>
                <a:t>6,9 MILIARDI </a:t>
              </a:r>
            </a:p>
            <a:p>
              <a:pPr algn="ctr"/>
              <a:r>
                <a:rPr lang="it-IT" sz="1000" b="0" i="1" dirty="0">
                  <a:solidFill>
                    <a:srgbClr val="1F497D"/>
                  </a:solidFill>
                  <a:latin typeface="+mn-lt"/>
                </a:rPr>
                <a:t>DI ESPORTAZIONI NELLA</a:t>
              </a:r>
              <a:r>
                <a:rPr lang="it-IT" sz="1000" b="0" i="1" baseline="0" dirty="0">
                  <a:solidFill>
                    <a:srgbClr val="1F497D"/>
                  </a:solidFill>
                  <a:latin typeface="+mn-lt"/>
                </a:rPr>
                <a:t> PRIMA META' DEL 2021 </a:t>
              </a:r>
            </a:p>
            <a:p>
              <a:pPr algn="ctr"/>
              <a:r>
                <a:rPr lang="it-IT" sz="1000" b="0" i="1" cap="all" baseline="0" dirty="0">
                  <a:solidFill>
                    <a:srgbClr val="1F497D"/>
                  </a:solidFill>
                  <a:latin typeface="+mn-lt"/>
                  <a:ea typeface="+mn-ea"/>
                  <a:cs typeface="+mn-cs"/>
                </a:rPr>
                <a:t>il </a:t>
              </a:r>
              <a:r>
                <a:rPr lang="it-IT" sz="1400" b="1" i="1" baseline="0" dirty="0">
                  <a:solidFill>
                    <a:srgbClr val="1F497D"/>
                  </a:solidFill>
                  <a:latin typeface="+mn-lt"/>
                  <a:ea typeface="+mn-ea"/>
                  <a:cs typeface="+mn-cs"/>
                </a:rPr>
                <a:t>20,4% </a:t>
              </a:r>
            </a:p>
            <a:p>
              <a:pPr algn="ctr"/>
              <a:r>
                <a:rPr lang="it-IT" sz="1000" b="0" i="1" cap="all" baseline="0" dirty="0">
                  <a:solidFill>
                    <a:srgbClr val="1F497D"/>
                  </a:solidFill>
                  <a:latin typeface="+mn-lt"/>
                  <a:ea typeface="+mn-ea"/>
                  <a:cs typeface="+mn-cs"/>
                </a:rPr>
                <a:t>delle esportazioni venete</a:t>
              </a:r>
            </a:p>
          </p:txBody>
        </p:sp>
        <p:pic>
          <p:nvPicPr>
            <p:cNvPr id="26" name="Immagine 25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CFCFC"/>
                </a:clrFrom>
                <a:clrTo>
                  <a:srgbClr val="FCFCFC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Photocopy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06025" y="777414"/>
              <a:ext cx="1651608" cy="1543725"/>
            </a:xfrm>
            <a:prstGeom prst="rect">
              <a:avLst/>
            </a:prstGeom>
            <a:ln>
              <a:noFill/>
            </a:ln>
            <a:effectLst>
              <a:outerShdw blurRad="215900" dist="63500" dir="2700000" algn="tl" rotWithShape="0">
                <a:schemeClr val="accent1">
                  <a:lumMod val="20000"/>
                  <a:lumOff val="80000"/>
                  <a:alpha val="57000"/>
                </a:scheme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3692346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 noChangeAspect="1"/>
          </p:cNvPicPr>
          <p:nvPr/>
        </p:nvPicPr>
        <p:blipFill>
          <a:blip r:embed="rId3">
            <a:clrChange>
              <a:clrFrom>
                <a:srgbClr val="AAD3DF"/>
              </a:clrFrom>
              <a:clrTo>
                <a:srgbClr val="AAD3D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38367" y="555003"/>
            <a:ext cx="4005583" cy="2792354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3643" t="11743"/>
          <a:stretch/>
        </p:blipFill>
        <p:spPr>
          <a:xfrm>
            <a:off x="449702" y="1978957"/>
            <a:ext cx="4777949" cy="2431322"/>
          </a:xfrm>
          <a:prstGeom prst="rect">
            <a:avLst/>
          </a:prstGeom>
          <a:solidFill>
            <a:schemeClr val="bg1">
              <a:alpha val="40000"/>
            </a:schemeClr>
          </a:solidFill>
          <a:ln w="127000" cap="rnd">
            <a:noFill/>
          </a:ln>
          <a:effectLst>
            <a:outerShdw blurRad="76200" dir="3000000" sy="23000" kx="-1200000" algn="bl" rotWithShape="0">
              <a:prstClr val="black">
                <a:alpha val="20000"/>
              </a:prstClr>
            </a:outerShdw>
            <a:softEdge rad="558800"/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9" name="CasellaDiTesto 18"/>
          <p:cNvSpPr txBox="1"/>
          <p:nvPr/>
        </p:nvSpPr>
        <p:spPr>
          <a:xfrm>
            <a:off x="8475732" y="4598768"/>
            <a:ext cx="417084" cy="292378"/>
          </a:xfrm>
          <a:prstGeom prst="rect">
            <a:avLst/>
          </a:prstGeom>
          <a:noFill/>
        </p:spPr>
        <p:txBody>
          <a:bodyPr wrap="none" lIns="91431" tIns="45715" rIns="91431" bIns="45715" rtlCol="0">
            <a:spAutoFit/>
          </a:bodyPr>
          <a:lstStyle/>
          <a:p>
            <a:pPr defTabSz="457130"/>
            <a:fld id="{4C7BFCBB-BD0E-F54A-A5BA-3DC2F4CADE12}" type="slidenum">
              <a:rPr lang="it-IT" sz="1300" b="1">
                <a:solidFill>
                  <a:prstClr val="black"/>
                </a:solidFill>
                <a:latin typeface="Arial"/>
                <a:cs typeface="Arial"/>
              </a:rPr>
              <a:pPr defTabSz="457130"/>
              <a:t>9</a:t>
            </a:fld>
            <a:endParaRPr lang="it-IT" sz="1300" b="1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CasellaDiTesto 19"/>
          <p:cNvSpPr txBox="1"/>
          <p:nvPr/>
        </p:nvSpPr>
        <p:spPr>
          <a:xfrm>
            <a:off x="4823258" y="4637191"/>
            <a:ext cx="3481349" cy="215433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r" defTabSz="457130"/>
            <a:r>
              <a:rPr lang="it-IT" altLang="it-IT" sz="800" dirty="0">
                <a:solidFill>
                  <a:prstClr val="black"/>
                </a:solidFill>
              </a:rPr>
              <a:t>Fonte: </a:t>
            </a:r>
            <a:r>
              <a:rPr lang="it-IT" altLang="it-IT" sz="800" dirty="0" err="1">
                <a:solidFill>
                  <a:prstClr val="black"/>
                </a:solidFill>
              </a:rPr>
              <a:t>elab</a:t>
            </a:r>
            <a:r>
              <a:rPr lang="it-IT" altLang="it-IT" sz="800" dirty="0">
                <a:solidFill>
                  <a:prstClr val="black"/>
                </a:solidFill>
              </a:rPr>
              <a:t>. Ufficio Studi e Statistica CCIAA Treviso – Belluno su dati Istat</a:t>
            </a:r>
            <a:endParaRPr lang="it-IT" sz="8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402361" y="1088552"/>
            <a:ext cx="759600" cy="759129"/>
          </a:xfrm>
          <a:prstGeom prst="wedgeRoundRectCallout">
            <a:avLst>
              <a:gd name="adj1" fmla="val -10203"/>
              <a:gd name="adj2" fmla="val 63660"/>
              <a:gd name="adj3" fmla="val 16667"/>
            </a:avLst>
          </a:prstGeom>
          <a:solidFill>
            <a:srgbClr val="FFCC66">
              <a:alpha val="49804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54000" tIns="54000" rIns="54000" bIns="54000" rtlCol="0" anchor="ctr" anchorCtr="0">
            <a:spAutoFit/>
          </a:bodyPr>
          <a:lstStyle>
            <a:defPPr>
              <a:defRPr lang="it-IT"/>
            </a:defPPr>
            <a:lvl1pPr algn="ctr"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sz="750" dirty="0"/>
              <a:t>Variazione % rispetto al primo semestre 2020</a:t>
            </a:r>
          </a:p>
        </p:txBody>
      </p:sp>
      <p:sp>
        <p:nvSpPr>
          <p:cNvPr id="26" name="CasellaDiTesto 25"/>
          <p:cNvSpPr txBox="1"/>
          <p:nvPr/>
        </p:nvSpPr>
        <p:spPr>
          <a:xfrm>
            <a:off x="1324124" y="1094503"/>
            <a:ext cx="759600" cy="759129"/>
          </a:xfrm>
          <a:prstGeom prst="wedgeRoundRectCallout">
            <a:avLst>
              <a:gd name="adj1" fmla="val 8153"/>
              <a:gd name="adj2" fmla="val 64389"/>
              <a:gd name="adj3" fmla="val 16667"/>
            </a:avLst>
          </a:prstGeom>
          <a:solidFill>
            <a:srgbClr val="92D050">
              <a:alpha val="30196"/>
            </a:srgbClr>
          </a:solidFill>
          <a:ln>
            <a:solidFill>
              <a:srgbClr val="00B050">
                <a:alpha val="6000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54000" tIns="54000" rIns="54000" bIns="54000" rtlCol="0" anchor="ctr" anchorCtr="0">
            <a:spAutoFit/>
          </a:bodyPr>
          <a:lstStyle>
            <a:defPPr>
              <a:defRPr lang="it-IT"/>
            </a:defPPr>
            <a:lvl1pPr algn="ctr"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sz="750" dirty="0"/>
              <a:t>Variazione % rispetto al primo semestre 2019</a:t>
            </a:r>
          </a:p>
        </p:txBody>
      </p:sp>
      <p:grpSp>
        <p:nvGrpSpPr>
          <p:cNvPr id="15" name="Gruppo 14"/>
          <p:cNvGrpSpPr/>
          <p:nvPr/>
        </p:nvGrpSpPr>
        <p:grpSpPr>
          <a:xfrm>
            <a:off x="5722728" y="3116581"/>
            <a:ext cx="2960744" cy="1394738"/>
            <a:chOff x="7569200" y="3973676"/>
            <a:chExt cx="4305739" cy="2093866"/>
          </a:xfrm>
        </p:grpSpPr>
        <p:pic>
          <p:nvPicPr>
            <p:cNvPr id="13" name="Immagine 1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826878" y="3973676"/>
              <a:ext cx="1732068" cy="1674571"/>
            </a:xfrm>
            <a:prstGeom prst="rect">
              <a:avLst/>
            </a:prstGeom>
          </p:spPr>
        </p:pic>
        <p:sp>
          <p:nvSpPr>
            <p:cNvPr id="10" name="Fumetto 2 9"/>
            <p:cNvSpPr/>
            <p:nvPr/>
          </p:nvSpPr>
          <p:spPr>
            <a:xfrm>
              <a:off x="7569200" y="5055370"/>
              <a:ext cx="1248159" cy="1012172"/>
            </a:xfrm>
            <a:prstGeom prst="wedgeRoundRectCallout">
              <a:avLst>
                <a:gd name="adj1" fmla="val 47595"/>
                <a:gd name="adj2" fmla="val -60853"/>
                <a:gd name="adj3" fmla="val 16667"/>
              </a:avLst>
            </a:prstGeom>
            <a:solidFill>
              <a:schemeClr val="accent1">
                <a:lumMod val="20000"/>
                <a:lumOff val="80000"/>
                <a:alpha val="49804"/>
              </a:schemeClr>
            </a:solidFill>
            <a:ln w="9525">
              <a:solidFill>
                <a:srgbClr val="000099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lIns="0" tIns="0" rIns="0" bIns="0" rtlCol="0" anchor="ctr" anchorCtr="0">
              <a:normAutofit/>
            </a:bodyPr>
            <a:lstStyle/>
            <a:p>
              <a:pPr algn="ctr"/>
              <a:r>
                <a:rPr lang="it-IT" sz="750" b="1" dirty="0">
                  <a:latin typeface="Arial" panose="020B0604020202020204" pitchFamily="34" charset="0"/>
                  <a:cs typeface="Arial" panose="020B0604020202020204" pitchFamily="34" charset="0"/>
                </a:rPr>
                <a:t>Ue 27 Post </a:t>
              </a:r>
              <a:r>
                <a:rPr lang="it-IT" sz="75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Brexit</a:t>
              </a:r>
              <a:endParaRPr lang="it-IT" sz="75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it-IT" sz="750" b="1" dirty="0">
                  <a:latin typeface="Arial" panose="020B0604020202020204" pitchFamily="34" charset="0"/>
                  <a:cs typeface="Arial" panose="020B0604020202020204" pitchFamily="34" charset="0"/>
                </a:rPr>
                <a:t>4,2 </a:t>
              </a:r>
              <a:r>
                <a:rPr lang="it-IT" sz="75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mld</a:t>
              </a:r>
              <a:r>
                <a:rPr lang="it-IT" sz="750" b="1" dirty="0">
                  <a:latin typeface="Arial" panose="020B0604020202020204" pitchFamily="34" charset="0"/>
                  <a:cs typeface="Arial" panose="020B0604020202020204" pitchFamily="34" charset="0"/>
                </a:rPr>
                <a:t>. € di esportazioni</a:t>
              </a:r>
            </a:p>
            <a:p>
              <a:pPr algn="ctr"/>
              <a:r>
                <a:rPr lang="it-IT" sz="750" b="1" dirty="0">
                  <a:latin typeface="Arial" panose="020B0604020202020204" pitchFamily="34" charset="0"/>
                  <a:cs typeface="Arial" panose="020B0604020202020204" pitchFamily="34" charset="0"/>
                </a:rPr>
                <a:t>+22,7% sul 2020</a:t>
              </a:r>
            </a:p>
            <a:p>
              <a:pPr algn="ctr"/>
              <a:r>
                <a:rPr lang="it-IT" sz="750" b="1" dirty="0">
                  <a:latin typeface="Arial" panose="020B0604020202020204" pitchFamily="34" charset="0"/>
                  <a:cs typeface="Arial" panose="020B0604020202020204" pitchFamily="34" charset="0"/>
                </a:rPr>
                <a:t>+5,4% sul 2019</a:t>
              </a:r>
            </a:p>
          </p:txBody>
        </p:sp>
        <p:sp>
          <p:nvSpPr>
            <p:cNvPr id="24" name="Fumetto 2 23"/>
            <p:cNvSpPr/>
            <p:nvPr/>
          </p:nvSpPr>
          <p:spPr>
            <a:xfrm>
              <a:off x="10552512" y="4101403"/>
              <a:ext cx="1322427" cy="1061991"/>
            </a:xfrm>
            <a:prstGeom prst="wedgeRoundRectCallout">
              <a:avLst>
                <a:gd name="adj1" fmla="val -58048"/>
                <a:gd name="adj2" fmla="val -8962"/>
                <a:gd name="adj3" fmla="val 16667"/>
              </a:avLst>
            </a:prstGeom>
            <a:solidFill>
              <a:schemeClr val="bg1">
                <a:lumMod val="85000"/>
                <a:alpha val="49804"/>
              </a:schemeClr>
            </a:solidFill>
            <a:ln w="952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lIns="0" tIns="0" rIns="0" bIns="0" rtlCol="0" anchor="ctr" anchorCtr="0">
              <a:normAutofit lnSpcReduction="10000"/>
            </a:bodyPr>
            <a:lstStyle/>
            <a:p>
              <a:pPr algn="ctr"/>
              <a:r>
                <a:rPr lang="it-IT" sz="750" b="1" dirty="0">
                  <a:latin typeface="Arial" panose="020B0604020202020204" pitchFamily="34" charset="0"/>
                  <a:cs typeface="Arial" panose="020B0604020202020204" pitchFamily="34" charset="0"/>
                </a:rPr>
                <a:t>Extra Ue 27 Post </a:t>
              </a:r>
              <a:r>
                <a:rPr lang="it-IT" sz="75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Brexit</a:t>
              </a:r>
              <a:endParaRPr lang="it-IT" sz="75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it-IT" sz="750" b="1" dirty="0">
                  <a:latin typeface="Arial" panose="020B0604020202020204" pitchFamily="34" charset="0"/>
                  <a:cs typeface="Arial" panose="020B0604020202020204" pitchFamily="34" charset="0"/>
                </a:rPr>
                <a:t>2,7 </a:t>
              </a:r>
              <a:r>
                <a:rPr lang="it-IT" sz="75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mld</a:t>
              </a:r>
              <a:r>
                <a:rPr lang="it-IT" sz="750" b="1" dirty="0">
                  <a:latin typeface="Arial" panose="020B0604020202020204" pitchFamily="34" charset="0"/>
                  <a:cs typeface="Arial" panose="020B0604020202020204" pitchFamily="34" charset="0"/>
                </a:rPr>
                <a:t>. € di esportazioni</a:t>
              </a:r>
            </a:p>
            <a:p>
              <a:pPr algn="ctr"/>
              <a:r>
                <a:rPr lang="it-IT" sz="750" b="1" dirty="0">
                  <a:latin typeface="Arial" panose="020B0604020202020204" pitchFamily="34" charset="0"/>
                  <a:cs typeface="Arial" panose="020B0604020202020204" pitchFamily="34" charset="0"/>
                </a:rPr>
                <a:t>+28,4% sul 2020</a:t>
              </a:r>
            </a:p>
            <a:p>
              <a:pPr algn="ctr"/>
              <a:r>
                <a:rPr lang="it-IT" sz="750" b="1" dirty="0">
                  <a:latin typeface="Arial" panose="020B0604020202020204" pitchFamily="34" charset="0"/>
                  <a:cs typeface="Arial" panose="020B0604020202020204" pitchFamily="34" charset="0"/>
                </a:rPr>
                <a:t>+0,8% sul 2019</a:t>
              </a:r>
            </a:p>
          </p:txBody>
        </p:sp>
      </p:grpSp>
      <p:sp>
        <p:nvSpPr>
          <p:cNvPr id="14" name="Titolo 3"/>
          <p:cNvSpPr txBox="1">
            <a:spLocks/>
          </p:cNvSpPr>
          <p:nvPr/>
        </p:nvSpPr>
        <p:spPr>
          <a:xfrm>
            <a:off x="348979" y="214451"/>
            <a:ext cx="8171840" cy="769431"/>
          </a:xfrm>
          <a:prstGeom prst="rect">
            <a:avLst/>
          </a:prstGeom>
          <a:noFill/>
          <a:ln w="0">
            <a:noFill/>
          </a:ln>
        </p:spPr>
        <p:txBody>
          <a:bodyPr vert="horz" wrap="square" lIns="91431" tIns="45715" rIns="91431" bIns="45715">
            <a:spAutoFit/>
          </a:bodyPr>
          <a:lstStyle>
            <a:defPPr>
              <a:defRPr lang="it-IT"/>
            </a:defPPr>
            <a:lvl1pPr algn="ctr" defTabSz="457200">
              <a:spcBef>
                <a:spcPct val="0"/>
              </a:spcBef>
              <a:buNone/>
              <a:defRPr sz="2400" b="1" baseline="0">
                <a:solidFill>
                  <a:srgbClr val="0092D2"/>
                </a:solidFill>
                <a:latin typeface="+mj-lt"/>
                <a:ea typeface="+mj-ea"/>
                <a:cs typeface="Century Gothic"/>
              </a:defRPr>
            </a:lvl1pPr>
          </a:lstStyle>
          <a:p>
            <a:pPr algn="l"/>
            <a:r>
              <a:rPr lang="it-IT" sz="1200" b="0" dirty="0">
                <a:latin typeface="Calibri" panose="020F0502020204030204" pitchFamily="34" charset="0"/>
              </a:rPr>
              <a:t>I dati provinciali di sfondo</a:t>
            </a:r>
          </a:p>
          <a:p>
            <a:pPr algn="l"/>
            <a:r>
              <a:rPr lang="it-IT" sz="1600" dirty="0">
                <a:latin typeface="Calibri" panose="020F0502020204030204" pitchFamily="34" charset="0"/>
              </a:rPr>
              <a:t>PROVINCIA DI TREVISO: il commercio con l’estero nel primo semestre 2021</a:t>
            </a:r>
          </a:p>
          <a:p>
            <a:pPr algn="l"/>
            <a:r>
              <a:rPr lang="it-IT" sz="1600" b="0" dirty="0">
                <a:latin typeface="Calibri" panose="020F0502020204030204" pitchFamily="34" charset="0"/>
              </a:rPr>
              <a:t>Primi 10 mercati di destinazione delle esportazioni provinciali</a:t>
            </a: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66472" y="2639669"/>
            <a:ext cx="567611" cy="606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111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3"/>
          <p:cNvSpPr txBox="1">
            <a:spLocks/>
          </p:cNvSpPr>
          <p:nvPr/>
        </p:nvSpPr>
        <p:spPr>
          <a:xfrm>
            <a:off x="367393" y="166933"/>
            <a:ext cx="8482692" cy="523210"/>
          </a:xfrm>
          <a:prstGeom prst="rect">
            <a:avLst/>
          </a:prstGeom>
          <a:noFill/>
          <a:ln w="0">
            <a:noFill/>
          </a:ln>
        </p:spPr>
        <p:txBody>
          <a:bodyPr vert="horz" wrap="square" lIns="91431" tIns="45715" rIns="91431" bIns="45715">
            <a:sp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1600" kern="1200" baseline="0">
                <a:solidFill>
                  <a:srgbClr val="9AC59F"/>
                </a:solidFill>
                <a:latin typeface="Andale Mono"/>
                <a:ea typeface="+mj-ea"/>
                <a:cs typeface="+mj-cs"/>
              </a:defRPr>
            </a:lvl1pPr>
          </a:lstStyle>
          <a:p>
            <a:pPr algn="l"/>
            <a:r>
              <a:rPr lang="it-IT" sz="1400" b="1" dirty="0">
                <a:solidFill>
                  <a:srgbClr val="0092D2"/>
                </a:solidFill>
                <a:latin typeface="Calibri" panose="020F0502020204030204" pitchFamily="34" charset="0"/>
                <a:cs typeface="Century Gothic"/>
              </a:rPr>
              <a:t>Appendice statistica – La demografia d’impresa nell’Opitergino-Mottense al 30 giugno 2021 </a:t>
            </a:r>
          </a:p>
          <a:p>
            <a:pPr algn="l"/>
            <a:r>
              <a:rPr lang="it-IT" sz="1400" dirty="0">
                <a:solidFill>
                  <a:srgbClr val="0092D2"/>
                </a:solidFill>
                <a:latin typeface="Calibri" panose="020F0502020204030204" pitchFamily="34" charset="0"/>
                <a:cs typeface="Century Gothic"/>
              </a:rPr>
              <a:t>Sedi d’impresa, unità locali dipendenti e addetti per macrosettori economici </a:t>
            </a:r>
          </a:p>
        </p:txBody>
      </p:sp>
      <p:sp>
        <p:nvSpPr>
          <p:cNvPr id="20" name="CasellaDiTesto 19"/>
          <p:cNvSpPr txBox="1"/>
          <p:nvPr/>
        </p:nvSpPr>
        <p:spPr>
          <a:xfrm>
            <a:off x="2049057" y="4629543"/>
            <a:ext cx="6360753" cy="215444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r"/>
            <a:r>
              <a:rPr lang="it-IT" altLang="it-IT" sz="800" dirty="0"/>
              <a:t>Fonte: </a:t>
            </a:r>
            <a:r>
              <a:rPr lang="it-IT" altLang="it-IT" sz="800" dirty="0" err="1"/>
              <a:t>elab</a:t>
            </a:r>
            <a:r>
              <a:rPr lang="it-IT" altLang="it-IT" sz="800" dirty="0"/>
              <a:t>. Ufficio Studi e Statistica CCIAA di Treviso – Belluno su dati </a:t>
            </a:r>
            <a:r>
              <a:rPr lang="it-IT" altLang="it-IT" sz="800" dirty="0" err="1"/>
              <a:t>Infocamere</a:t>
            </a:r>
            <a:endParaRPr lang="it-IT" sz="800" dirty="0">
              <a:latin typeface="Arial"/>
              <a:cs typeface="Arial"/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3638" y="604064"/>
            <a:ext cx="5541670" cy="3879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399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sellaDiTesto 9"/>
          <p:cNvSpPr txBox="1"/>
          <p:nvPr/>
        </p:nvSpPr>
        <p:spPr>
          <a:xfrm>
            <a:off x="344384" y="2012868"/>
            <a:ext cx="8467107" cy="553988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/>
            <a:r>
              <a:rPr lang="it-IT" sz="3000" b="1" dirty="0">
                <a:solidFill>
                  <a:srgbClr val="0092D2"/>
                </a:solidFill>
                <a:latin typeface="Fedra Sans Std Light" pitchFamily="34" charset="0"/>
                <a:hlinkClick r:id="rId2"/>
              </a:rPr>
              <a:t>www.tb.camcom.gov.it</a:t>
            </a:r>
            <a:endParaRPr lang="it-IT" sz="3000" b="1" dirty="0">
              <a:solidFill>
                <a:srgbClr val="0092D2"/>
              </a:solidFill>
              <a:latin typeface="Fedra Sans Std Light" pitchFamily="34" charset="0"/>
            </a:endParaRPr>
          </a:p>
        </p:txBody>
      </p:sp>
      <p:sp>
        <p:nvSpPr>
          <p:cNvPr id="15" name="CasellaDiTesto 14"/>
          <p:cNvSpPr txBox="1"/>
          <p:nvPr/>
        </p:nvSpPr>
        <p:spPr>
          <a:xfrm>
            <a:off x="344384" y="3856512"/>
            <a:ext cx="8467107" cy="400110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/>
            <a:r>
              <a:rPr lang="it-IT" sz="2000" b="1" dirty="0">
                <a:solidFill>
                  <a:srgbClr val="0092D2"/>
                </a:solidFill>
                <a:latin typeface="Fedra Sans Std Light" pitchFamily="34" charset="0"/>
              </a:rPr>
              <a:t>Segui </a:t>
            </a:r>
            <a:r>
              <a:rPr lang="it-IT" sz="2000" b="1" dirty="0" err="1">
                <a:solidFill>
                  <a:srgbClr val="0092D2"/>
                </a:solidFill>
                <a:latin typeface="Fedra Sans Std Light" pitchFamily="34" charset="0"/>
              </a:rPr>
              <a:t>#tbcamcom</a:t>
            </a:r>
            <a:endParaRPr lang="it-IT" sz="2000" b="1" dirty="0">
              <a:solidFill>
                <a:srgbClr val="0092D2"/>
              </a:solidFill>
              <a:latin typeface="Fedra Sans Std Light" pitchFamily="34" charset="0"/>
            </a:endParaRPr>
          </a:p>
        </p:txBody>
      </p:sp>
      <p:pic>
        <p:nvPicPr>
          <p:cNvPr id="13" name="Immagine 12" descr="youtub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8024" y="3413786"/>
            <a:ext cx="302822" cy="331756"/>
          </a:xfrm>
          <a:prstGeom prst="rect">
            <a:avLst/>
          </a:prstGeom>
        </p:spPr>
      </p:pic>
      <p:pic>
        <p:nvPicPr>
          <p:cNvPr id="14" name="Immagine 13" descr="facebook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9130" y="3421014"/>
            <a:ext cx="312555" cy="317300"/>
          </a:xfrm>
          <a:prstGeom prst="rect">
            <a:avLst/>
          </a:prstGeom>
        </p:spPr>
      </p:pic>
      <p:pic>
        <p:nvPicPr>
          <p:cNvPr id="16" name="Immagine 15" descr="twitter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28887" y="3413786"/>
            <a:ext cx="311935" cy="331756"/>
          </a:xfrm>
          <a:prstGeom prst="rect">
            <a:avLst/>
          </a:prstGeom>
        </p:spPr>
      </p:pic>
      <p:pic>
        <p:nvPicPr>
          <p:cNvPr id="17" name="Immagine 16" descr="instagram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98046" y="3415821"/>
            <a:ext cx="316270" cy="32768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Copertin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Pagina intern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Personalizza struttur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ctr">
          <a:defRPr sz="2000" b="1" dirty="0" smtClean="0">
            <a:solidFill>
              <a:srgbClr val="606060"/>
            </a:solidFill>
            <a:latin typeface="Arial" pitchFamily="34" charset="0"/>
            <a:cs typeface="Arial" pitchFamily="34" charset="0"/>
          </a:defRPr>
        </a:defPPr>
      </a:lstStyle>
    </a:txDef>
  </a:objectDefaults>
  <a:extraClrSchemeLst/>
</a:theme>
</file>

<file path=ppt/theme/theme4.xml><?xml version="1.0" encoding="utf-8"?>
<a:theme xmlns:a="http://schemas.openxmlformats.org/drawingml/2006/main" name="1_Personalizza struttur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ctr">
          <a:defRPr sz="2000" b="1" dirty="0" smtClean="0">
            <a:solidFill>
              <a:srgbClr val="606060"/>
            </a:solidFill>
            <a:latin typeface="Arial" pitchFamily="34" charset="0"/>
            <a:cs typeface="Arial" pitchFamily="34" charset="0"/>
          </a:defRPr>
        </a:defPPr>
      </a:lstStyle>
    </a:txDef>
  </a:objectDefaults>
  <a:extraClrSchemeLst/>
</a:theme>
</file>

<file path=ppt/theme/theme5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8084</TotalTime>
  <Words>819</Words>
  <Application>Microsoft Office PowerPoint</Application>
  <PresentationFormat>Presentazione su schermo (16:9)</PresentationFormat>
  <Paragraphs>176</Paragraphs>
  <Slides>11</Slides>
  <Notes>10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4</vt:i4>
      </vt:variant>
      <vt:variant>
        <vt:lpstr>Titoli diapositive</vt:lpstr>
      </vt:variant>
      <vt:variant>
        <vt:i4>11</vt:i4>
      </vt:variant>
    </vt:vector>
  </HeadingPairs>
  <TitlesOfParts>
    <vt:vector size="21" baseType="lpstr">
      <vt:lpstr>MS PGothic</vt:lpstr>
      <vt:lpstr>Arial</vt:lpstr>
      <vt:lpstr>Calibri</vt:lpstr>
      <vt:lpstr>Century Gothic</vt:lpstr>
      <vt:lpstr>Fedra Sans Std Light</vt:lpstr>
      <vt:lpstr>Wingdings</vt:lpstr>
      <vt:lpstr>Copertina</vt:lpstr>
      <vt:lpstr>Pagina interna</vt:lpstr>
      <vt:lpstr>Personalizza struttura</vt:lpstr>
      <vt:lpstr>1_Personalizza struttura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 Cdc</dc:title>
  <dc:creator>Patrizia Cacciari</dc:creator>
  <cp:lastModifiedBy>meri dallalibera</cp:lastModifiedBy>
  <cp:revision>577</cp:revision>
  <cp:lastPrinted>2021-10-21T08:37:13Z</cp:lastPrinted>
  <dcterms:created xsi:type="dcterms:W3CDTF">2017-09-05T13:14:32Z</dcterms:created>
  <dcterms:modified xsi:type="dcterms:W3CDTF">2021-10-22T08:37:30Z</dcterms:modified>
</cp:coreProperties>
</file>