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375" r:id="rId3"/>
    <p:sldId id="473" r:id="rId4"/>
    <p:sldId id="467" r:id="rId5"/>
    <p:sldId id="466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fabrizioscotti\Desktop\grafico_costi_camera_istogramma_obiettivi_personale_v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fabrizioscotti\Desktop\grafico_costi_camera_istogramma_obiettivi_personale_v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fabrizioscotti\Desktop\grafico_costi_camera_istogramma_obiettivi_personale_v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77674653461286"/>
          <c:y val="2.6533018867924533E-2"/>
          <c:w val="0.89622325346538712"/>
          <c:h val="0.749052373759883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Belluno</c:v>
                </c:pt>
              </c:strCache>
            </c:strRef>
          </c:tx>
          <c:spPr>
            <a:solidFill>
              <a:srgbClr val="2AA198"/>
            </a:solidFill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Proventi da
diritto annuale</c:v>
                </c:pt>
                <c:pt idx="1">
                  <c:v>Interventi
economici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0.13739999999999999</c:v>
                </c:pt>
                <c:pt idx="1">
                  <c:v>0.3372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61-5B4C-90E0-644B10BF1B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Treviso</c:v>
                </c:pt>
              </c:strCache>
            </c:strRef>
          </c:tx>
          <c:spPr>
            <a:solidFill>
              <a:srgbClr val="2F6DB3"/>
            </a:solidFill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Proventi da
diritto annuale</c:v>
                </c:pt>
                <c:pt idx="1">
                  <c:v>Interventi
economici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0.86260000000000003</c:v>
                </c:pt>
                <c:pt idx="1">
                  <c:v>0.66279999999999994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61-5B4C-90E0-644B10BF1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4364B"/>
                </a:solidFill>
                <a:latin typeface="Aptos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0%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6606D"/>
                </a:solidFill>
                <a:latin typeface="Aptos"/>
              </a:defRPr>
            </a:pPr>
            <a:endParaRPr lang="en-US"/>
          </a:p>
        </c:txPr>
        <c:crossAx val="209473455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88815732139928"/>
          <c:y val="0.90956833231810297"/>
          <c:w val="0.23037471420808728"/>
          <c:h val="6.3174222915531791E-2"/>
        </c:manualLayout>
      </c:layout>
      <c:overlay val="0"/>
      <c:txPr>
        <a:bodyPr/>
        <a:lstStyle/>
        <a:p>
          <a:pPr>
            <a:defRPr sz="1100">
              <a:latin typeface="Aptos"/>
              <a:cs typeface="Aptos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solidFill>
        <a:srgbClr val="1E9ED5"/>
      </a:solidFill>
    </a:ln>
    <a:effectLst/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it-IT" sz="1400" b="1"/>
              <a:t>Andamento aggregato: unità e FTE</a:t>
            </a:r>
          </a:p>
        </c:rich>
      </c:tx>
      <c:overlay val="0"/>
    </c:title>
    <c:autoTitleDeleted val="0"/>
    <c:plotArea>
      <c:layout/>
      <c:lineChart>
        <c:grouping val="standard"/>
        <c:varyColors val="1"/>
        <c:ser>
          <c:idx val="0"/>
          <c:order val="0"/>
          <c:tx>
            <c:v>Totale unità</c:v>
          </c:tx>
          <c:dLbls>
            <c:dLbl>
              <c:idx val="0"/>
              <c:layout>
                <c:manualLayout>
                  <c:x val="-2.5641025641025641E-3"/>
                  <c:y val="-1.8928639030853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EB5-144B-BDA9-058096AB013B}"/>
                </c:ext>
              </c:extLst>
            </c:dLbl>
            <c:dLbl>
              <c:idx val="1"/>
              <c:layout>
                <c:manualLayout>
                  <c:x val="-1.7948717948717947E-2"/>
                  <c:y val="-4.732159757713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B5-144B-BDA9-058096AB013B}"/>
                </c:ext>
              </c:extLst>
            </c:dLbl>
            <c:dLbl>
              <c:idx val="2"/>
              <c:layout>
                <c:manualLayout>
                  <c:x val="-2.3076923076923172E-2"/>
                  <c:y val="-5.2053757334847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EB5-144B-BDA9-058096AB01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16/05/2016</c:v>
              </c:pt>
              <c:pt idx="1">
                <c:v>31/12/2020</c:v>
              </c:pt>
              <c:pt idx="2">
                <c:v>01/06/2026</c:v>
              </c:pt>
            </c:strLit>
          </c:cat>
          <c:val>
            <c:numLit>
              <c:formatCode>General</c:formatCode>
              <c:ptCount val="3"/>
              <c:pt idx="0">
                <c:v>147</c:v>
              </c:pt>
              <c:pt idx="1">
                <c:v>125</c:v>
              </c:pt>
              <c:pt idx="2">
                <c:v>127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0-4EB5-144B-BDA9-058096AB013B}"/>
            </c:ext>
          </c:extLst>
        </c:ser>
        <c:ser>
          <c:idx val="1"/>
          <c:order val="1"/>
          <c:tx>
            <c:v>Totale FTE</c:v>
          </c:tx>
          <c:dLbls>
            <c:dLbl>
              <c:idx val="0"/>
              <c:layout>
                <c:manualLayout>
                  <c:x val="-1.282051282051282E-2"/>
                  <c:y val="7.5714556123414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EB5-144B-BDA9-058096AB013B}"/>
                </c:ext>
              </c:extLst>
            </c:dLbl>
            <c:dLbl>
              <c:idx val="1"/>
              <c:layout>
                <c:manualLayout>
                  <c:x val="-3.0769230769230771E-2"/>
                  <c:y val="5.67859170925609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EB5-144B-BDA9-058096AB013B}"/>
                </c:ext>
              </c:extLst>
            </c:dLbl>
            <c:dLbl>
              <c:idx val="2"/>
              <c:layout>
                <c:manualLayout>
                  <c:x val="-4.1025641025641123E-2"/>
                  <c:y val="5.6785917092560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EB5-144B-BDA9-058096AB01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16/05/2016</c:v>
              </c:pt>
              <c:pt idx="1">
                <c:v>31/12/2020</c:v>
              </c:pt>
              <c:pt idx="2">
                <c:v>01/06/2026</c:v>
              </c:pt>
            </c:strLit>
          </c:cat>
          <c:val>
            <c:numLit>
              <c:formatCode>General</c:formatCode>
              <c:ptCount val="3"/>
              <c:pt idx="0">
                <c:v>138.03</c:v>
              </c:pt>
              <c:pt idx="1">
                <c:v>116.2</c:v>
              </c:pt>
              <c:pt idx="2">
                <c:v>120.9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1-4EB5-144B-BDA9-058096AB01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majorGridlines>
          <c:spPr>
            <a:ln w="9525">
              <a:solidFill>
                <a:srgbClr val="CCCCCC"/>
              </a:solidFill>
              <a:prstDash val="dash"/>
            </a:ln>
          </c:spPr>
        </c:majorGridlines>
        <c:numFmt formatCode="General" sourceLinked="1"/>
        <c:majorTickMark val="none"/>
        <c:minorTickMark val="none"/>
        <c:tickLblPos val="nextTo"/>
        <c:txPr>
          <a:bodyPr anchorCtr="1"/>
          <a:lstStyle/>
          <a:p>
            <a:pPr>
              <a:defRPr sz="750"/>
            </a:pPr>
            <a:endParaRPr lang="it-IT"/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E5E7EB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rPr lang="it-IT" sz="1400"/>
                  <a:t>Unità / FTE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8650112"/>
        <c:crosses val="autoZero"/>
        <c:crossBetween val="between"/>
      </c:valAx>
    </c:plotArea>
    <c:legend>
      <c:legendPos val="b"/>
      <c:overlay val="0"/>
    </c:legend>
    <c:plotVisOnly val="1"/>
    <c:dispBlanksAs val="zero"/>
    <c:showDLblsOverMax val="1"/>
  </c:chart>
  <c:spPr>
    <a:ln w="9525">
      <a:solidFill>
        <a:schemeClr val="accent1"/>
      </a:solidFill>
      <a:prstDash val="solid"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it-IT" sz="1400" b="1"/>
              <a:t>Personale in servizio: ripartizione per sede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Belluno</c:v>
          </c:tx>
          <c:spPr>
            <a:solidFill>
              <a:srgbClr val="2CA6A4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16/05/2016</c:v>
              </c:pt>
              <c:pt idx="1">
                <c:v>31/12/2020</c:v>
              </c:pt>
              <c:pt idx="2">
                <c:v>01/06/2026</c:v>
              </c:pt>
            </c:strLit>
          </c:cat>
          <c:val>
            <c:numLit>
              <c:formatCode>General</c:formatCode>
              <c:ptCount val="3"/>
              <c:pt idx="0">
                <c:v>38</c:v>
              </c:pt>
              <c:pt idx="1">
                <c:v>28</c:v>
              </c:pt>
              <c:pt idx="2">
                <c:v>26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438C-894C-9694-1239B3494B4C}"/>
            </c:ext>
          </c:extLst>
        </c:ser>
        <c:ser>
          <c:idx val="1"/>
          <c:order val="1"/>
          <c:tx>
            <c:v>Treviso</c:v>
          </c:tx>
          <c:spPr>
            <a:solidFill>
              <a:srgbClr val="1F77B4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16/05/2016</c:v>
              </c:pt>
              <c:pt idx="1">
                <c:v>31/12/2020</c:v>
              </c:pt>
              <c:pt idx="2">
                <c:v>01/06/2026</c:v>
              </c:pt>
            </c:strLit>
          </c:cat>
          <c:val>
            <c:numLit>
              <c:formatCode>General</c:formatCode>
              <c:ptCount val="3"/>
              <c:pt idx="0">
                <c:v>109</c:v>
              </c:pt>
              <c:pt idx="1">
                <c:v>97</c:v>
              </c:pt>
              <c:pt idx="2">
                <c:v>98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438C-894C-9694-1239B3494B4C}"/>
            </c:ext>
          </c:extLst>
        </c:ser>
        <c:ser>
          <c:idx val="2"/>
          <c:order val="2"/>
          <c:tx>
            <c:v>Non attribuito/da verificare</c:v>
          </c:tx>
          <c:spPr>
            <a:solidFill>
              <a:srgbClr val="9CA3AF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16/05/2016</c:v>
              </c:pt>
              <c:pt idx="1">
                <c:v>31/12/2020</c:v>
              </c:pt>
              <c:pt idx="2">
                <c:v>01/06/2026</c:v>
              </c:pt>
            </c:strLit>
          </c:cat>
          <c:val>
            <c:numLit>
              <c:formatCode>General</c:formatCode>
              <c:ptCount val="3"/>
              <c:pt idx="0">
                <c:v>0</c:v>
              </c:pt>
              <c:pt idx="1">
                <c:v>0</c:v>
              </c:pt>
              <c:pt idx="2">
                <c:v>3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2-438C-894C-9694-1239B3494B4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w="9525">
              <a:solidFill>
                <a:srgbClr val="CCCCCC"/>
              </a:solidFill>
              <a:prstDash val="dash"/>
            </a:ln>
          </c:spPr>
        </c:majorGridlines>
        <c:numFmt formatCode="General" sourceLinked="1"/>
        <c:majorTickMark val="none"/>
        <c:minorTickMark val="none"/>
        <c:tickLblPos val="nextTo"/>
        <c:txPr>
          <a:bodyPr anchorCtr="1"/>
          <a:lstStyle/>
          <a:p>
            <a:pPr>
              <a:defRPr sz="750"/>
            </a:pPr>
            <a:endParaRPr lang="it-IT"/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E5E7EB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rPr lang="it-IT" sz="1400"/>
                  <a:t>Unità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8650112"/>
        <c:crosses val="autoZero"/>
        <c:crossBetween val="between"/>
      </c:valAx>
    </c:plotArea>
    <c:legend>
      <c:legendPos val="b"/>
      <c:overlay val="0"/>
    </c:legend>
    <c:plotVisOnly val="1"/>
    <c:dispBlanksAs val="zero"/>
    <c:showDLblsOverMax val="1"/>
  </c:chart>
  <c:spPr>
    <a:ln w="9525">
      <a:solidFill>
        <a:schemeClr val="accent1"/>
      </a:solidFill>
      <a:prstDash val="solid"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it-IT" sz="1400" b="1"/>
              <a:t>Riduzione 2016–2026: variazione delle unità per sede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Variazione unità</c:v>
          </c:tx>
          <c:spPr>
            <a:solidFill>
              <a:srgbClr val="D9770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Totale unità</c:v>
              </c:pt>
              <c:pt idx="1">
                <c:v>Belluno</c:v>
              </c:pt>
              <c:pt idx="2">
                <c:v>Treviso</c:v>
              </c:pt>
            </c:strLit>
          </c:cat>
          <c:val>
            <c:numLit>
              <c:formatCode>General</c:formatCode>
              <c:ptCount val="3"/>
              <c:pt idx="0">
                <c:v>-20</c:v>
              </c:pt>
              <c:pt idx="1">
                <c:v>-12</c:v>
              </c:pt>
              <c:pt idx="2">
                <c:v>-11</c:v>
              </c:pt>
            </c:numLit>
          </c:val>
          <c:extLst>
            <c:ext xmlns:c16="http://schemas.microsoft.com/office/drawing/2014/chart" uri="{C3380CC4-5D6E-409C-BE32-E72D297353CC}">
              <c16:uniqueId val="{00000000-7C31-B84C-835C-6FED9240716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w="9525">
              <a:solidFill>
                <a:srgbClr val="E5E7EB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rPr lang="it-IT" sz="1400"/>
                  <a:t>Unità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bg1"/>
                </a:solidFill>
              </a:defRPr>
            </a:pPr>
            <a:endParaRPr lang="it-IT"/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b"/>
        <c:majorGridlines>
          <c:spPr>
            <a:ln w="9525">
              <a:solidFill>
                <a:srgbClr val="CCCCCC"/>
              </a:solidFill>
              <a:prstDash val="dash"/>
            </a:ln>
          </c:spPr>
        </c:majorGridlines>
        <c:numFmt formatCode="General" sourceLinked="1"/>
        <c:majorTickMark val="none"/>
        <c:minorTickMark val="none"/>
        <c:tickLblPos val="nextTo"/>
        <c:txPr>
          <a:bodyPr anchorCtr="1"/>
          <a:lstStyle/>
          <a:p>
            <a:pPr>
              <a:defRPr sz="750"/>
            </a:pPr>
            <a:endParaRPr lang="it-IT"/>
          </a:p>
        </c:txPr>
        <c:crossAx val="48650112"/>
        <c:crosses val="autoZero"/>
        <c:crossBetween val="between"/>
      </c:valAx>
    </c:plotArea>
    <c:plotVisOnly val="1"/>
    <c:dispBlanksAs val="zero"/>
    <c:showDLblsOverMax val="1"/>
  </c:chart>
  <c:spPr>
    <a:ln w="9525">
      <a:solidFill>
        <a:schemeClr val="accent1"/>
      </a:solidFill>
      <a:prstDash val="solid"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0.20638</cdr:x>
      <cdr:y>0.61361</cdr:y>
    </cdr:from>
    <cdr:to>
      <cdr:x>0.31624</cdr:x>
      <cdr:y>0.67255</cdr:y>
    </cdr:to>
    <cdr:sp macro="" textlink="">
      <cdr:nvSpPr>
        <cdr:cNvPr id="2" name="Text 2">
          <a:extLst xmlns:a="http://schemas.openxmlformats.org/drawingml/2006/main">
            <a:ext uri="{FF2B5EF4-FFF2-40B4-BE49-F238E27FC236}">
              <a16:creationId xmlns:a16="http://schemas.microsoft.com/office/drawing/2014/main" id="{A64C9A47-14CB-B272-F067-25FBEB8DE67A}"/>
            </a:ext>
          </a:extLst>
        </cdr:cNvPr>
        <cdr:cNvSpPr/>
      </cdr:nvSpPr>
      <cdr:spPr>
        <a:xfrm xmlns:a="http://schemas.openxmlformats.org/drawingml/2006/main">
          <a:off x="1288288" y="2094259"/>
          <a:ext cx="685800" cy="20116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/>
      </cdr:spPr>
      <cdr:txBody>
        <a:bodyPr xmlns:a="http://schemas.openxmlformats.org/drawingml/2006/main" wrap="square" lIns="0" tIns="0" rIns="0" bIns="0" rtlCol="0" anchor="ctr"/>
        <a:lstStyle xmlns:a="http://schemas.openxmlformats.org/drawingml/2006/main"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>
            <a:buNone/>
          </a:pPr>
          <a:r>
            <a:rPr lang="en-US" sz="1050" b="1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rPr>
            <a:t>13,74%</a:t>
          </a:r>
          <a:endParaRPr lang="en-US" sz="1050" b="1" dirty="0"/>
        </a:p>
      </cdr:txBody>
    </cdr:sp>
  </cdr:relSizeAnchor>
  <cdr:relSizeAnchor xmlns:cdr="http://schemas.openxmlformats.org/drawingml/2006/chartDrawing">
    <cdr:from>
      <cdr:x>0.33577</cdr:x>
      <cdr:y>0.05383</cdr:y>
    </cdr:from>
    <cdr:to>
      <cdr:x>0.44564</cdr:x>
      <cdr:y>0.11277</cdr:y>
    </cdr:to>
    <cdr:sp macro="" textlink="">
      <cdr:nvSpPr>
        <cdr:cNvPr id="3" name="Text 3">
          <a:extLst xmlns:a="http://schemas.openxmlformats.org/drawingml/2006/main">
            <a:ext uri="{FF2B5EF4-FFF2-40B4-BE49-F238E27FC236}">
              <a16:creationId xmlns:a16="http://schemas.microsoft.com/office/drawing/2014/main" id="{D9046885-6922-5DBD-3184-C39710F4236E}"/>
            </a:ext>
          </a:extLst>
        </cdr:cNvPr>
        <cdr:cNvSpPr/>
      </cdr:nvSpPr>
      <cdr:spPr>
        <a:xfrm xmlns:a="http://schemas.openxmlformats.org/drawingml/2006/main">
          <a:off x="2096008" y="183733"/>
          <a:ext cx="685800" cy="20116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/>
      </cdr:spPr>
      <cdr:txBody>
        <a:bodyPr xmlns:a="http://schemas.openxmlformats.org/drawingml/2006/main" wrap="square" lIns="0" tIns="0" rIns="0" bIns="0" rtlCol="0" anchor="ctr"/>
        <a:lstStyle xmlns:a="http://schemas.openxmlformats.org/drawingml/2006/main"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>
            <a:buNone/>
          </a:pPr>
          <a:r>
            <a:rPr lang="en-US" sz="1050" b="1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rPr>
            <a:t>86,26%</a:t>
          </a:r>
          <a:endParaRPr lang="en-US" sz="1050" b="1" dirty="0"/>
        </a:p>
      </cdr:txBody>
    </cdr:sp>
  </cdr:relSizeAnchor>
  <cdr:relSizeAnchor xmlns:cdr="http://schemas.openxmlformats.org/drawingml/2006/chartDrawing">
    <cdr:from>
      <cdr:x>0.66341</cdr:x>
      <cdr:y>0.45088</cdr:y>
    </cdr:from>
    <cdr:to>
      <cdr:x>0.77327</cdr:x>
      <cdr:y>0.52301</cdr:y>
    </cdr:to>
    <cdr:sp macro="" textlink="">
      <cdr:nvSpPr>
        <cdr:cNvPr id="4" name="Text 4">
          <a:extLst xmlns:a="http://schemas.openxmlformats.org/drawingml/2006/main">
            <a:ext uri="{FF2B5EF4-FFF2-40B4-BE49-F238E27FC236}">
              <a16:creationId xmlns:a16="http://schemas.microsoft.com/office/drawing/2014/main" id="{12CDC7BD-E492-3691-BD4B-815190E2C07A}"/>
            </a:ext>
          </a:extLst>
        </cdr:cNvPr>
        <cdr:cNvSpPr/>
      </cdr:nvSpPr>
      <cdr:spPr>
        <a:xfrm xmlns:a="http://schemas.openxmlformats.org/drawingml/2006/main">
          <a:off x="4141216" y="1538870"/>
          <a:ext cx="685800" cy="2461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/>
      </cdr:spPr>
      <cdr:txBody>
        <a:bodyPr xmlns:a="http://schemas.openxmlformats.org/drawingml/2006/main" wrap="square" lIns="0" tIns="0" rIns="0" bIns="0" rtlCol="0" anchor="ctr"/>
        <a:lstStyle xmlns:a="http://schemas.openxmlformats.org/drawingml/2006/main"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>
            <a:buNone/>
          </a:pPr>
          <a:r>
            <a:rPr lang="en-US" sz="1050" b="1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rPr>
            <a:t>33,72%</a:t>
          </a:r>
          <a:endParaRPr lang="en-US" sz="1050" b="1" dirty="0"/>
        </a:p>
      </cdr:txBody>
    </cdr:sp>
  </cdr:relSizeAnchor>
  <cdr:relSizeAnchor xmlns:cdr="http://schemas.openxmlformats.org/drawingml/2006/chartDrawing">
    <cdr:from>
      <cdr:x>0.77148</cdr:x>
      <cdr:y>0.18645</cdr:y>
    </cdr:from>
    <cdr:to>
      <cdr:x>0.88135</cdr:x>
      <cdr:y>0.2454</cdr:y>
    </cdr:to>
    <cdr:sp macro="" textlink="">
      <cdr:nvSpPr>
        <cdr:cNvPr id="5" name="Text 5">
          <a:extLst xmlns:a="http://schemas.openxmlformats.org/drawingml/2006/main">
            <a:ext uri="{FF2B5EF4-FFF2-40B4-BE49-F238E27FC236}">
              <a16:creationId xmlns:a16="http://schemas.microsoft.com/office/drawing/2014/main" id="{CC0ED158-15CC-F300-2342-E534D67DD03A}"/>
            </a:ext>
          </a:extLst>
        </cdr:cNvPr>
        <cdr:cNvSpPr/>
      </cdr:nvSpPr>
      <cdr:spPr>
        <a:xfrm xmlns:a="http://schemas.openxmlformats.org/drawingml/2006/main">
          <a:off x="4815840" y="636374"/>
          <a:ext cx="685800" cy="20116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/>
      </cdr:spPr>
      <cdr:txBody>
        <a:bodyPr xmlns:a="http://schemas.openxmlformats.org/drawingml/2006/main" wrap="square" lIns="0" tIns="0" rIns="0" bIns="0" rtlCol="0" anchor="ctr"/>
        <a:lstStyle xmlns:a="http://schemas.openxmlformats.org/drawingml/2006/main"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r">
            <a:buNone/>
          </a:pPr>
          <a:r>
            <a:rPr lang="en-US" sz="1050" b="1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rPr>
            <a:t>66,28%</a:t>
          </a:r>
          <a:endParaRPr lang="en-US" sz="105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0C9F5F-2FAA-45C1-8810-9CCEE5C343B5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5C3DF-FBDE-4C15-8723-5F4B69AF3D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1283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22DFE-0F46-0D0C-80CB-3C5148F09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F303FA-0E9B-38D0-FE0C-61091BB1EF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2A58FC-266F-2C8D-9024-5CAD3388A8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F854C-9076-0B00-671E-5B1B8E4B88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32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38577E-2291-C17C-1927-9D468293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171F523-2D00-BA03-7B0E-13C28E4E9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3297DA-9BCD-E7FC-CE54-B63DDE4B8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D45-A364-4F8D-9DCE-45E85713BA28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F40630-8D0A-323E-B39E-3C9BAAD08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EF3B933-FAC7-777C-C38C-1C1185917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3F4E-C229-4CA9-BA19-E970A6FAF9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6755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4BAFFF-6931-722A-5FD5-8C429EC61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26DBEC3-1E8A-EA96-5E5E-D2C6CB7DD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99A3B5-10AF-F23C-F1D6-9219BEC62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D45-A364-4F8D-9DCE-45E85713BA28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9F275B-3EEE-0852-7931-073ED7068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57195F9-973C-48AE-1CA0-3F0BFABF0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3F4E-C229-4CA9-BA19-E970A6FAF9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1012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16B73BF-68D6-7DB2-0CDA-53F276ADA0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6923D1F-D057-BE13-8E6D-60549B1A0C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69B0908-2A9C-5D67-4451-6760B506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D45-A364-4F8D-9DCE-45E85713BA28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C04EC0-D821-79DC-EBA1-F122884DD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A4273A-7A37-256B-6790-013A66C82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3F4E-C229-4CA9-BA19-E970A6FAF9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9927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Numero diapositiva automatico"/>
          <p:cNvSpPr txBox="1">
            <a:spLocks noGrp="1"/>
          </p:cNvSpPr>
          <p:nvPr>
            <p:ph type="sldNum" idx="999"/>
          </p:nvPr>
        </p:nvSpPr>
        <p:spPr>
          <a:xfrm>
            <a:off x="11625072" y="6528816"/>
            <a:ext cx="438912" cy="2011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</a:bodyPr>
          <a:lstStyle/>
          <a:p>
            <a:pPr algn="r">
              <a:defRPr lang="it-IT" sz="1100" b="1">
                <a:solidFill>
                  <a:srgbClr val="FFFFFF"/>
                </a:solidFill>
              </a:defRPr>
            </a:pPr>
            <a:fld id="{BC4041B2-B522-490B-911B-92A0A267C001}" type="slidenum">
              <a:r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956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Numero diapositiva automatico"/>
          <p:cNvSpPr txBox="1">
            <a:spLocks noGrp="1"/>
          </p:cNvSpPr>
          <p:nvPr>
            <p:ph type="sldNum" idx="999"/>
          </p:nvPr>
        </p:nvSpPr>
        <p:spPr>
          <a:xfrm>
            <a:off x="11625072" y="6528816"/>
            <a:ext cx="438912" cy="2011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</a:bodyPr>
          <a:lstStyle/>
          <a:p>
            <a:pPr algn="r">
              <a:defRPr lang="it-IT" sz="1100" b="1">
                <a:solidFill>
                  <a:srgbClr val="FFFFFF"/>
                </a:solidFill>
              </a:defRPr>
            </a:pPr>
            <a:fld id="{2BE97A92-0F7C-4F82-864C-697D99D75651}" type="slidenum">
              <a:r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032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D2C752-6E5C-8A52-9709-A16963AA0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D97A62-EFDA-EABD-8125-1B67C75E1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A9197D-2130-B885-0436-538F7A4ED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D45-A364-4F8D-9DCE-45E85713BA28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657583-6799-58AB-45AB-1B0EC17DD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B7B3DF-F01C-309A-8337-99FDBA564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3F4E-C229-4CA9-BA19-E970A6FAF9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690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65DDD8-646D-0CE7-0B37-9DCBAA50C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CC528F4-169D-F99D-8B86-80562AA8A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B5FB0E-5AED-8720-33FC-A3DCEDB42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D45-A364-4F8D-9DCE-45E85713BA28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965FDB-CE89-9F78-DC6C-E09ADC5D6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5670BC-4975-0875-F01E-D790A6EB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3F4E-C229-4CA9-BA19-E970A6FAF9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903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873B19-12F7-FA25-CAD6-C8A17562A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F77A10-E911-7298-EBFA-5D32FADED1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38A79B-6D78-5535-9AD9-251BA39C79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D0F46D1-D508-9C39-9D24-542D76BB8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D45-A364-4F8D-9DCE-45E85713BA28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3EA5C3E-9A5A-A7EF-13B0-CC2DB2202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34F58B6-5C7B-82B7-61B9-96DE5F4BB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3F4E-C229-4CA9-BA19-E970A6FAF9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5398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4259C3-B523-3213-24EE-C202209CC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BFFC09-DC39-0982-62D1-FFA38A63A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0B7FE01-2D34-17AE-3DBB-1E62C6AB8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CFCC2BC-685E-D688-7A30-2BDB5B9A72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6FBCB05-16F0-8934-34F4-B2716EE2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DA415EE-8D2C-7923-40E7-2A50A0491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D45-A364-4F8D-9DCE-45E85713BA28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76280F-B4B5-B74F-4221-C0773FC86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25E38DE-7A92-15B0-23F3-B8BF17F52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3F4E-C229-4CA9-BA19-E970A6FAF9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3498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FCB5DD-D425-523E-DEF5-EF12285D3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7198DC6-396B-1B83-5D7B-51D381862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D45-A364-4F8D-9DCE-45E85713BA28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B0F231-6323-2B25-7546-E702CB43D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8902394-A942-FF70-6FD5-E1539B49A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3F4E-C229-4CA9-BA19-E970A6FAF9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808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99810CA-3BCC-66EB-509E-31178665E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D45-A364-4F8D-9DCE-45E85713BA28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F18862C-BA12-E77E-1102-2E90270BD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52EBD76-E46A-6FA9-B6A0-2576B554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3F4E-C229-4CA9-BA19-E970A6FAF9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173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EB3C45-3140-7328-6A25-106F1CC85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C8D2EF-6343-4FB3-E2F5-704B0E47F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2E75E6C-0F0F-8546-FBCC-FF614745C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042F601-D049-2F12-E0C6-93F0E9E93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D45-A364-4F8D-9DCE-45E85713BA28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88BF394-FF07-C755-72C0-524684E05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6DD73C5-94B6-6D28-EFE3-1D1840306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3F4E-C229-4CA9-BA19-E970A6FAF9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439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0B34A5-91CA-4132-F7E7-B33ABC2EA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E5AFC54-12BC-FA6A-683D-C79C9FF12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FC0EBA8-676D-64F0-3278-75ABDCD69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E594834-B69D-D401-B464-8602FEC22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AD45-A364-4F8D-9DCE-45E85713BA28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DDB6210-8DB5-3FC0-0076-B9F70FAF8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D61EC58-5B11-90D8-128E-AC166C94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3F4E-C229-4CA9-BA19-E970A6FAF9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987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D1C8DB0-ED07-3E57-1352-DF4925A29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FEFDF0-CB9A-3C59-C56D-D0EB47B79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CF2393A-B14F-AFD0-7533-641773EC64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7AD45-A364-4F8D-9DCE-45E85713BA28}" type="datetimeFigureOut">
              <a:rPr lang="it-IT" smtClean="0"/>
              <a:t>16/07/2026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6C41739-599B-B02A-8E48-FCAF7DAB0A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EBFCFF-5264-FD2F-F599-D047488DE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8A3F4E-C229-4CA9-BA19-E970A6FAF9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3097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5ECB95-618A-A18D-7D17-4AFE7F44F4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998277"/>
          </a:xfrm>
          <a:solidFill>
            <a:srgbClr val="1E9E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>
            <a:normAutofit/>
          </a:bodyPr>
          <a:lstStyle/>
          <a:p>
            <a:r>
              <a:rPr lang="it-IT" sz="3600" b="1" dirty="0">
                <a:solidFill>
                  <a:srgbClr val="FFFFFF"/>
                </a:solidFill>
                <a:latin typeface="Aptos"/>
                <a:ea typeface="+mn-ea"/>
                <a:cs typeface="+mn-cs"/>
              </a:rPr>
              <a:t>Presentazione del 16/07/2026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CAACA29-F89A-D6A2-940B-8A140274D9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20638"/>
            <a:ext cx="9144000" cy="137161"/>
          </a:xfrm>
        </p:spPr>
        <p:txBody>
          <a:bodyPr>
            <a:normAutofit fontScale="25000" lnSpcReduction="20000"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610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1812" y="577334"/>
            <a:ext cx="1069848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it-IT" sz="2400" b="1" i="0" noProof="1">
                <a:solidFill>
                  <a:srgbClr val="1E4D74"/>
                </a:solidFill>
                <a:latin typeface="Aptos Display"/>
              </a:rPr>
              <a:t>Le risorse trasformate in servizi e interventi per il territorio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5751576"/>
            <a:ext cx="12192000" cy="1106424"/>
          </a:xfrm>
          <a:prstGeom prst="rect">
            <a:avLst/>
          </a:prstGeom>
          <a:solidFill>
            <a:srgbClr val="1E9E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228600" rIns="777240" rtlCol="0" anchor="ctr"/>
          <a:lstStyle/>
          <a:p>
            <a:pPr algn="r">
              <a:spcBef>
                <a:spcPts val="1200"/>
              </a:spcBef>
            </a:pPr>
            <a:r>
              <a:rPr lang="it-IT" sz="1200" noProof="1">
                <a:solidFill>
                  <a:srgbClr val="FFFFFF"/>
                </a:solidFill>
                <a:latin typeface="Titillium Web" pitchFamily="2" charset="77"/>
              </a:rPr>
              <a:t>Camera di commercio di Treviso-Belluno | Dolomiti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1024128"/>
            <a:ext cx="10332720" cy="338554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/>
            <a:r>
              <a:rPr lang="it-IT" sz="1600" b="1" i="0" noProof="1">
                <a:solidFill>
                  <a:srgbClr val="1E4D74"/>
                </a:solidFill>
                <a:latin typeface="Aptos"/>
              </a:rPr>
              <a:t>La spesa per missioni istituzionali 2021-2025. Dati di «cassa», cioè in termini di pagamenti effettivi annuali.</a:t>
            </a:r>
          </a:p>
        </p:txBody>
      </p:sp>
      <p:sp>
        <p:nvSpPr>
          <p:cNvPr id="6" name="Rectangle 5"/>
          <p:cNvSpPr/>
          <p:nvPr/>
        </p:nvSpPr>
        <p:spPr>
          <a:xfrm>
            <a:off x="841248" y="1554480"/>
            <a:ext cx="5939942" cy="396240"/>
          </a:xfrm>
          <a:prstGeom prst="rect">
            <a:avLst/>
          </a:prstGeom>
          <a:solidFill>
            <a:srgbClr val="1E9E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r>
              <a:rPr lang="it-IT" sz="1070" b="1" noProof="1">
                <a:solidFill>
                  <a:srgbClr val="FFFFFF"/>
                </a:solidFill>
                <a:latin typeface="Aptos"/>
              </a:rPr>
              <a:t>Missione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1190" y="1554480"/>
            <a:ext cx="2253081" cy="396240"/>
          </a:xfrm>
          <a:prstGeom prst="rect">
            <a:avLst/>
          </a:prstGeom>
          <a:solidFill>
            <a:srgbClr val="1E9E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r>
              <a:rPr lang="it-IT" sz="1070" b="1" noProof="1">
                <a:solidFill>
                  <a:srgbClr val="FFFFFF"/>
                </a:solidFill>
                <a:latin typeface="Aptos"/>
              </a:rPr>
              <a:t>Totale</a:t>
            </a:r>
          </a:p>
        </p:txBody>
      </p:sp>
      <p:sp>
        <p:nvSpPr>
          <p:cNvPr id="8" name="Rectangle 7"/>
          <p:cNvSpPr/>
          <p:nvPr/>
        </p:nvSpPr>
        <p:spPr>
          <a:xfrm>
            <a:off x="9034272" y="1554480"/>
            <a:ext cx="2048256" cy="396240"/>
          </a:xfrm>
          <a:prstGeom prst="rect">
            <a:avLst/>
          </a:prstGeom>
          <a:solidFill>
            <a:srgbClr val="1E9E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r>
              <a:rPr lang="it-IT" sz="1070" b="1" noProof="1">
                <a:solidFill>
                  <a:srgbClr val="FFFFFF"/>
                </a:solidFill>
                <a:latin typeface="Aptos"/>
              </a:rPr>
              <a:t>Peso</a:t>
            </a:r>
          </a:p>
        </p:txBody>
      </p:sp>
      <p:sp>
        <p:nvSpPr>
          <p:cNvPr id="9" name="Rectangle 8"/>
          <p:cNvSpPr/>
          <p:nvPr/>
        </p:nvSpPr>
        <p:spPr>
          <a:xfrm>
            <a:off x="841248" y="1950720"/>
            <a:ext cx="5939942" cy="39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l"/>
            <a:r>
              <a:rPr lang="it-IT" sz="1000" b="1" noProof="1">
                <a:solidFill>
                  <a:srgbClr val="1E4D74"/>
                </a:solidFill>
                <a:latin typeface="Aptos"/>
              </a:rPr>
              <a:t>Competitività e sviluppo imprese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81190" y="1950720"/>
            <a:ext cx="2253081" cy="39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r>
              <a:rPr lang="it-IT" sz="1000" b="0" noProof="1">
                <a:solidFill>
                  <a:srgbClr val="232323"/>
                </a:solidFill>
                <a:latin typeface="Aptos"/>
              </a:rPr>
              <a:t>27,3 mln €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034272" y="1950720"/>
            <a:ext cx="2048256" cy="39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r>
              <a:rPr lang="it-IT" sz="1000" b="0" noProof="1">
                <a:solidFill>
                  <a:srgbClr val="232323"/>
                </a:solidFill>
                <a:latin typeface="Aptos"/>
              </a:rPr>
              <a:t>29,3%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1248" y="2346960"/>
            <a:ext cx="5939942" cy="396240"/>
          </a:xfrm>
          <a:prstGeom prst="rect">
            <a:avLst/>
          </a:prstGeom>
          <a:solidFill>
            <a:srgbClr val="EEF7FB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l"/>
            <a:r>
              <a:rPr lang="it-IT" sz="1000" b="1" noProof="1">
                <a:solidFill>
                  <a:srgbClr val="1E4D74"/>
                </a:solidFill>
                <a:latin typeface="Aptos"/>
              </a:rPr>
              <a:t>Regolazione del mercato e tutela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781190" y="2346960"/>
            <a:ext cx="2253081" cy="396240"/>
          </a:xfrm>
          <a:prstGeom prst="rect">
            <a:avLst/>
          </a:prstGeom>
          <a:solidFill>
            <a:srgbClr val="EEF7FB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r>
              <a:rPr lang="it-IT" sz="1000" b="0" noProof="1">
                <a:solidFill>
                  <a:srgbClr val="232323"/>
                </a:solidFill>
                <a:latin typeface="Aptos"/>
              </a:rPr>
              <a:t>17,5 mln €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34272" y="2346960"/>
            <a:ext cx="2048256" cy="396240"/>
          </a:xfrm>
          <a:prstGeom prst="rect">
            <a:avLst/>
          </a:prstGeom>
          <a:solidFill>
            <a:srgbClr val="EEF7FB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r>
              <a:rPr lang="it-IT" sz="1000" b="0" noProof="1">
                <a:solidFill>
                  <a:srgbClr val="232323"/>
                </a:solidFill>
                <a:latin typeface="Aptos"/>
              </a:rPr>
              <a:t>18,8%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41248" y="2743200"/>
            <a:ext cx="5939942" cy="39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l"/>
            <a:r>
              <a:rPr lang="it-IT" sz="1000" b="1" noProof="1">
                <a:solidFill>
                  <a:srgbClr val="1E4D74"/>
                </a:solidFill>
                <a:latin typeface="Aptos"/>
              </a:rPr>
              <a:t>Internazionalizzazione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81190" y="2743200"/>
            <a:ext cx="2253081" cy="39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r>
              <a:rPr lang="it-IT" sz="1000" b="0" noProof="1">
                <a:solidFill>
                  <a:srgbClr val="232323"/>
                </a:solidFill>
                <a:latin typeface="Aptos"/>
              </a:rPr>
              <a:t>2,1 mln €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034272" y="2743200"/>
            <a:ext cx="2048256" cy="39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r>
              <a:rPr lang="it-IT" sz="1000" b="0" noProof="1">
                <a:solidFill>
                  <a:srgbClr val="232323"/>
                </a:solidFill>
                <a:latin typeface="Aptos"/>
              </a:rPr>
              <a:t>2,3%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41248" y="3139440"/>
            <a:ext cx="5939942" cy="396240"/>
          </a:xfrm>
          <a:prstGeom prst="rect">
            <a:avLst/>
          </a:prstGeom>
          <a:solidFill>
            <a:srgbClr val="EEF7FB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l"/>
            <a:r>
              <a:rPr lang="it-IT" sz="1000" b="1" noProof="1">
                <a:solidFill>
                  <a:srgbClr val="1E4D74"/>
                </a:solidFill>
                <a:latin typeface="Aptos"/>
              </a:rPr>
              <a:t>Servizi istituzionali e funzionamento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81190" y="3139440"/>
            <a:ext cx="2253081" cy="396240"/>
          </a:xfrm>
          <a:prstGeom prst="rect">
            <a:avLst/>
          </a:prstGeom>
          <a:solidFill>
            <a:srgbClr val="EEF7FB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r>
              <a:rPr lang="it-IT" sz="1000" b="0" noProof="1">
                <a:solidFill>
                  <a:srgbClr val="232323"/>
                </a:solidFill>
                <a:latin typeface="Aptos"/>
              </a:rPr>
              <a:t>26,8 mln €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034272" y="3139440"/>
            <a:ext cx="2048256" cy="396240"/>
          </a:xfrm>
          <a:prstGeom prst="rect">
            <a:avLst/>
          </a:prstGeom>
          <a:solidFill>
            <a:srgbClr val="EEF7FB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r>
              <a:rPr lang="it-IT" sz="1000" b="0" noProof="1">
                <a:solidFill>
                  <a:srgbClr val="232323"/>
                </a:solidFill>
                <a:latin typeface="Aptos"/>
              </a:rPr>
              <a:t>28,8%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41248" y="3535680"/>
            <a:ext cx="5939942" cy="39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l"/>
            <a:r>
              <a:rPr lang="it-IT" sz="1000" b="1" noProof="1">
                <a:solidFill>
                  <a:srgbClr val="1E4D74"/>
                </a:solidFill>
                <a:latin typeface="Aptos"/>
              </a:rPr>
              <a:t>Partite di giro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781190" y="3535680"/>
            <a:ext cx="2253081" cy="39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r>
              <a:rPr lang="it-IT" sz="1000" b="0" noProof="1">
                <a:solidFill>
                  <a:srgbClr val="232323"/>
                </a:solidFill>
                <a:latin typeface="Aptos"/>
              </a:rPr>
              <a:t>19,2 mln €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034272" y="3535680"/>
            <a:ext cx="2048256" cy="39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r>
              <a:rPr lang="it-IT" sz="1000" b="0" noProof="1">
                <a:solidFill>
                  <a:srgbClr val="232323"/>
                </a:solidFill>
                <a:latin typeface="Aptos"/>
              </a:rPr>
              <a:t>20,6%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95943" y="4187952"/>
            <a:ext cx="5743085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endParaRPr lang="it-IT" noProof="1"/>
          </a:p>
        </p:txBody>
      </p:sp>
      <p:sp>
        <p:nvSpPr>
          <p:cNvPr id="25" name="TextBox 24"/>
          <p:cNvSpPr txBox="1"/>
          <p:nvPr/>
        </p:nvSpPr>
        <p:spPr>
          <a:xfrm>
            <a:off x="722375" y="4251960"/>
            <a:ext cx="4631436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it-IT" sz="1500" b="1" i="0" noProof="1">
                <a:solidFill>
                  <a:srgbClr val="1E9ED5"/>
                </a:solidFill>
                <a:latin typeface="Aptos"/>
              </a:rPr>
              <a:t>27,3 mln €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0890" y="4581144"/>
            <a:ext cx="4887468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it-IT" sz="1600" b="1" i="0" noProof="1">
                <a:solidFill>
                  <a:srgbClr val="1E4D74"/>
                </a:solidFill>
                <a:latin typeface="Aptos"/>
              </a:rPr>
              <a:t>sostegno alla competitività delle imprese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085331" y="4187952"/>
            <a:ext cx="5645115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B9D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 algn="ctr"/>
            <a:endParaRPr lang="it-IT" noProof="1"/>
          </a:p>
        </p:txBody>
      </p:sp>
      <p:sp>
        <p:nvSpPr>
          <p:cNvPr id="28" name="TextBox 27"/>
          <p:cNvSpPr txBox="1"/>
          <p:nvPr/>
        </p:nvSpPr>
        <p:spPr>
          <a:xfrm>
            <a:off x="6696675" y="4251960"/>
            <a:ext cx="4631436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it-IT" sz="1500" b="1" i="0" noProof="1">
                <a:solidFill>
                  <a:srgbClr val="1E9ED5"/>
                </a:solidFill>
                <a:latin typeface="Aptos"/>
              </a:rPr>
              <a:t>+37%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31052" y="4581144"/>
            <a:ext cx="5507954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it-IT" sz="1600" b="1" i="0" noProof="1">
                <a:solidFill>
                  <a:srgbClr val="1E4D74"/>
                </a:solidFill>
                <a:latin typeface="Aptos"/>
              </a:rPr>
              <a:t>crescita della spesa: 4,3 mln € nel 2021 → 5,9 mln € nel 2025</a:t>
            </a:r>
          </a:p>
        </p:txBody>
      </p:sp>
      <p:sp>
        <p:nvSpPr>
          <p:cNvPr id="101" name="Numero diapositiva automatico"/>
          <p:cNvSpPr txBox="1">
            <a:spLocks noGrp="1"/>
          </p:cNvSpPr>
          <p:nvPr>
            <p:ph type="sldNum" idx="999"/>
          </p:nvPr>
        </p:nvSpPr>
        <p:spPr>
          <a:xfrm>
            <a:off x="11625072" y="6528816"/>
            <a:ext cx="438912" cy="2011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</a:bodyPr>
          <a:lstStyle/>
          <a:p>
            <a:pPr algn="r"/>
            <a:fld id="{623BA9F4-AC84-497B-8F83-240F6C7CA9AE}" type="slidenum">
              <a:r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752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E678B-61A3-E20B-EE60-2D2BA1596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A91F02-58A1-80B1-3610-05B1A9C77041}"/>
              </a:ext>
            </a:extLst>
          </p:cNvPr>
          <p:cNvSpPr txBox="1"/>
          <p:nvPr/>
        </p:nvSpPr>
        <p:spPr>
          <a:xfrm>
            <a:off x="1049174" y="175695"/>
            <a:ext cx="10430252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it-IT" sz="2400" b="1" noProof="1">
                <a:solidFill>
                  <a:srgbClr val="1E4D74"/>
                </a:solidFill>
                <a:latin typeface="+mj-lt"/>
              </a:rPr>
              <a:t>La ripartizione delle risorse tra le sedi camerali di Treviso e Belluno: </a:t>
            </a:r>
            <a:r>
              <a:rPr lang="en-US" sz="2400" b="1" noProof="1">
                <a:solidFill>
                  <a:srgbClr val="1E4D74"/>
                </a:solidFill>
                <a:latin typeface="+mj-lt"/>
              </a:rPr>
              <a:t>p</a:t>
            </a:r>
            <a:r>
              <a:rPr lang="en-US" sz="2400" b="1" dirty="0">
                <a:solidFill>
                  <a:srgbClr val="1E4D74"/>
                </a:solidFill>
                <a:latin typeface="+mj-lt"/>
              </a:rPr>
              <a:t>roventi da diritto annuale e interventi economici</a:t>
            </a:r>
            <a:r>
              <a:rPr lang="it-IT" sz="2400" b="1" noProof="1">
                <a:solidFill>
                  <a:srgbClr val="1E4D74"/>
                </a:solidFill>
                <a:latin typeface="+mj-lt"/>
              </a:rPr>
              <a:t> (anno 2025)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CDE78B-F792-A131-D08E-D5B7DD638179}"/>
              </a:ext>
            </a:extLst>
          </p:cNvPr>
          <p:cNvSpPr/>
          <p:nvPr/>
        </p:nvSpPr>
        <p:spPr>
          <a:xfrm>
            <a:off x="0" y="5751576"/>
            <a:ext cx="12192000" cy="1106424"/>
          </a:xfrm>
          <a:prstGeom prst="rect">
            <a:avLst/>
          </a:prstGeom>
          <a:solidFill>
            <a:srgbClr val="1E9E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228600" rIns="777240" rtlCol="0" anchor="ctr"/>
          <a:lstStyle/>
          <a:p>
            <a:pPr algn="r">
              <a:spcBef>
                <a:spcPts val="1200"/>
              </a:spcBef>
            </a:pPr>
            <a:r>
              <a:rPr lang="it-IT" sz="1200" noProof="1">
                <a:solidFill>
                  <a:srgbClr val="FFFFFF"/>
                </a:solidFill>
                <a:latin typeface="Titillium Web" pitchFamily="2" charset="77"/>
              </a:rPr>
              <a:t>Camera di commercio di Treviso-Belluno | Dolomiti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F53FEDF-D5C8-49CB-C298-6D69A273BC09}"/>
              </a:ext>
            </a:extLst>
          </p:cNvPr>
          <p:cNvSpPr txBox="1"/>
          <p:nvPr/>
        </p:nvSpPr>
        <p:spPr>
          <a:xfrm>
            <a:off x="594360" y="963245"/>
            <a:ext cx="50198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 proventi della Camera per competenza di provincia</a:t>
            </a:r>
            <a:endParaRPr lang="it-IT" sz="160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01" name="Numero diapositiva automatico">
            <a:extLst>
              <a:ext uri="{FF2B5EF4-FFF2-40B4-BE49-F238E27FC236}">
                <a16:creationId xmlns:a16="http://schemas.microsoft.com/office/drawing/2014/main" id="{80C22182-7609-5453-7176-70705AF11858}"/>
              </a:ext>
            </a:extLst>
          </p:cNvPr>
          <p:cNvSpPr txBox="1">
            <a:spLocks noGrp="1"/>
          </p:cNvSpPr>
          <p:nvPr>
            <p:ph type="sldNum" idx="999"/>
          </p:nvPr>
        </p:nvSpPr>
        <p:spPr>
          <a:xfrm>
            <a:off x="11625072" y="6528816"/>
            <a:ext cx="438912" cy="2011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</a:bodyPr>
          <a:lstStyle/>
          <a:p>
            <a:pPr algn="r"/>
            <a:fld id="{E8150AF5-1091-4DDC-98C5-7BBE30CB1AC5}" type="slidenum">
              <a:rPr/>
              <a:t>3</a:t>
            </a:fld>
            <a:endParaRPr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BCB1EAA-9D75-B9F0-9D98-D04D77A9C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195" y="1082750"/>
            <a:ext cx="5865231" cy="1860541"/>
          </a:xfrm>
          <a:prstGeom prst="rect">
            <a:avLst/>
          </a:prstGeom>
          <a:ln>
            <a:solidFill>
              <a:srgbClr val="1E9ED5"/>
            </a:solidFill>
          </a:ln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ACCE79F6-1A9B-934F-65EC-4ECDBAFAD593}"/>
              </a:ext>
            </a:extLst>
          </p:cNvPr>
          <p:cNvSpPr txBox="1"/>
          <p:nvPr/>
        </p:nvSpPr>
        <p:spPr>
          <a:xfrm>
            <a:off x="618744" y="1273664"/>
            <a:ext cx="4918934" cy="1674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2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it-IT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 diritto annuale i dati sono esposti in termini di ricavo e di incasso.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 percentuali di competenza del diritto incassato per provincia sono state utilizzate per imputare i diritti di segreteria.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Altri contributi e proventi sono stati imputati in base alla competenza territoriale del progetto e dove, invece, si rileva una competenza trasversale su entrambe le province, si sono suddivisi a metà gli importi tra Treviso e Belluno.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FD5357C-6A20-595E-254C-7C9E35EF3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195" y="3315074"/>
            <a:ext cx="5865232" cy="2298700"/>
          </a:xfrm>
          <a:prstGeom prst="rect">
            <a:avLst/>
          </a:prstGeom>
          <a:ln>
            <a:solidFill>
              <a:srgbClr val="1E9ED5"/>
            </a:solidFill>
          </a:ln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D7F336C-278D-A689-0A43-EF14D2EB40DC}"/>
              </a:ext>
            </a:extLst>
          </p:cNvPr>
          <p:cNvSpPr txBox="1"/>
          <p:nvPr/>
        </p:nvSpPr>
        <p:spPr>
          <a:xfrm>
            <a:off x="594360" y="3157797"/>
            <a:ext cx="4918934" cy="2574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2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Costi del personale</a:t>
            </a:r>
            <a:endParaRPr lang="it-IT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Calcolo puntuale su personale assegnato alle sedi, compreso tempo determinato.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Costo dirigenza suddiviso in proporzione in base al costo del personale per sede Treviso e Belluno.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2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Interventi economici</a:t>
            </a:r>
            <a:endParaRPr lang="it-IT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Considerati sia i costi che gli accantonamento per iniziative promozionali 2025.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Suddivise per provincia in base a competenza del progetto iniziativa o con in quota uguale (50%) se iniziativa considerata trasversale.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7890CE5-ADF0-3C6E-8F46-12FC0C85DA4E}"/>
              </a:ext>
            </a:extLst>
          </p:cNvPr>
          <p:cNvSpPr txBox="1"/>
          <p:nvPr/>
        </p:nvSpPr>
        <p:spPr>
          <a:xfrm>
            <a:off x="4027781" y="2993821"/>
            <a:ext cx="1420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Spese e costi</a:t>
            </a:r>
            <a:endParaRPr lang="it-IT" sz="160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876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58AD5-946D-644C-9FDD-10841152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A391EC-4AFD-2B18-00BF-2DBE127E4ED5}"/>
              </a:ext>
            </a:extLst>
          </p:cNvPr>
          <p:cNvSpPr txBox="1"/>
          <p:nvPr/>
        </p:nvSpPr>
        <p:spPr>
          <a:xfrm>
            <a:off x="1062025" y="120212"/>
            <a:ext cx="8947607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it-IT" sz="2400" b="1" noProof="1">
                <a:solidFill>
                  <a:srgbClr val="1E4D74"/>
                </a:solidFill>
                <a:latin typeface="+mj-lt"/>
              </a:rPr>
              <a:t>La ripartizione delle risorse tra le sedi camerali di Treviso e Belluno: </a:t>
            </a:r>
          </a:p>
          <a:p>
            <a:r>
              <a:rPr lang="en-US" sz="2400" b="1" noProof="1">
                <a:solidFill>
                  <a:srgbClr val="1E4D74"/>
                </a:solidFill>
                <a:latin typeface="+mj-lt"/>
              </a:rPr>
              <a:t>p</a:t>
            </a:r>
            <a:r>
              <a:rPr lang="en-US" sz="2400" b="1" dirty="0">
                <a:solidFill>
                  <a:srgbClr val="1E4D74"/>
                </a:solidFill>
                <a:latin typeface="+mj-lt"/>
              </a:rPr>
              <a:t>roventi da diritto annuale e interventi economici (anno 2025)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EF0485-18AD-095B-D5B5-EB7F5B063F15}"/>
              </a:ext>
            </a:extLst>
          </p:cNvPr>
          <p:cNvSpPr/>
          <p:nvPr/>
        </p:nvSpPr>
        <p:spPr>
          <a:xfrm>
            <a:off x="0" y="5751576"/>
            <a:ext cx="12192000" cy="1106424"/>
          </a:xfrm>
          <a:prstGeom prst="rect">
            <a:avLst/>
          </a:prstGeom>
          <a:solidFill>
            <a:srgbClr val="1E9E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228600" rIns="777240" rtlCol="0" anchor="ctr"/>
          <a:lstStyle/>
          <a:p>
            <a:pPr algn="r">
              <a:spcBef>
                <a:spcPts val="1200"/>
              </a:spcBef>
            </a:pPr>
            <a:r>
              <a:rPr lang="it-IT" sz="1200" noProof="1">
                <a:solidFill>
                  <a:srgbClr val="FFFFFF"/>
                </a:solidFill>
                <a:latin typeface="Titillium Web" pitchFamily="2" charset="77"/>
              </a:rPr>
              <a:t>Camera di commercio di Treviso-Belluno | Dolomiti</a:t>
            </a:r>
          </a:p>
        </p:txBody>
      </p: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45EB0BB1-65BE-4A31-9F82-5999C858F83C}"/>
              </a:ext>
            </a:extLst>
          </p:cNvPr>
          <p:cNvSpPr/>
          <p:nvPr/>
        </p:nvSpPr>
        <p:spPr>
          <a:xfrm>
            <a:off x="377952" y="4681324"/>
            <a:ext cx="11350752" cy="1054142"/>
          </a:xfrm>
          <a:prstGeom prst="roundRect">
            <a:avLst/>
          </a:prstGeom>
          <a:solidFill>
            <a:srgbClr val="EEF7FB"/>
          </a:solidFill>
          <a:ln w="12700">
            <a:solidFill>
              <a:srgbClr val="1E9E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27432" rIns="73152" bIns="27432" rtlCol="0" anchor="ctr"/>
          <a:lstStyle/>
          <a:p>
            <a:pPr>
              <a:buNone/>
            </a:pPr>
            <a:r>
              <a:rPr lang="it-IT" b="1">
                <a:solidFill>
                  <a:srgbClr val="1E4D74"/>
                </a:solidFill>
                <a:latin typeface="Aptos"/>
              </a:rPr>
              <a:t>Nel 2025 Belluno rappresenta il 13,74% dei proventi da diritto annuale, ma riceve il 33,72% degli interventi economici complessivi. </a:t>
            </a:r>
          </a:p>
          <a:p>
            <a:pPr>
              <a:buNone/>
            </a:pPr>
            <a:r>
              <a:rPr lang="it-IT" b="1">
                <a:solidFill>
                  <a:srgbClr val="1E4D74"/>
                </a:solidFill>
                <a:latin typeface="Aptos"/>
              </a:rPr>
              <a:t>La quota attribuita a Belluno è quindi pari a circa 2,45 volte la sua quota di proventi, evidenziando una distribuzione delle risorse promozionali proporzionalmente più favorevole al territorio bellunese.</a:t>
            </a:r>
          </a:p>
        </p:txBody>
      </p:sp>
      <p:sp>
        <p:nvSpPr>
          <p:cNvPr id="101" name="Numero diapositiva automatico"/>
          <p:cNvSpPr txBox="1">
            <a:spLocks noGrp="1"/>
          </p:cNvSpPr>
          <p:nvPr>
            <p:ph type="sldNum" idx="999"/>
          </p:nvPr>
        </p:nvSpPr>
        <p:spPr>
          <a:xfrm>
            <a:off x="11625072" y="6528816"/>
            <a:ext cx="438912" cy="2011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</a:bodyPr>
          <a:lstStyle/>
          <a:p>
            <a:pPr algn="r"/>
            <a:fld id="{E8150AF5-1091-4DDC-98C5-7BBE30CB1AC5}" type="slidenum">
              <a:rPr/>
              <a:t>4</a:t>
            </a:fld>
            <a:endParaRPr/>
          </a:p>
        </p:txBody>
      </p:sp>
      <p:sp>
        <p:nvSpPr>
          <p:cNvPr id="7" name="Shape 7">
            <a:extLst>
              <a:ext uri="{FF2B5EF4-FFF2-40B4-BE49-F238E27FC236}">
                <a16:creationId xmlns:a16="http://schemas.microsoft.com/office/drawing/2014/main" id="{2E96557F-E977-F008-CDBF-079D6D4ADFEF}"/>
              </a:ext>
            </a:extLst>
          </p:cNvPr>
          <p:cNvSpPr/>
          <p:nvPr/>
        </p:nvSpPr>
        <p:spPr>
          <a:xfrm>
            <a:off x="7205472" y="932689"/>
            <a:ext cx="4523232" cy="3512166"/>
          </a:xfrm>
          <a:prstGeom prst="roundRect">
            <a:avLst>
              <a:gd name="adj" fmla="val 2759"/>
            </a:avLst>
          </a:prstGeom>
          <a:solidFill>
            <a:srgbClr val="EEF2F6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Shape 9">
            <a:extLst>
              <a:ext uri="{FF2B5EF4-FFF2-40B4-BE49-F238E27FC236}">
                <a16:creationId xmlns:a16="http://schemas.microsoft.com/office/drawing/2014/main" id="{9AC4B7D1-A394-F132-9B75-410F304C63FB}"/>
              </a:ext>
            </a:extLst>
          </p:cNvPr>
          <p:cNvSpPr/>
          <p:nvPr/>
        </p:nvSpPr>
        <p:spPr>
          <a:xfrm>
            <a:off x="7714488" y="1603248"/>
            <a:ext cx="3429000" cy="0"/>
          </a:xfrm>
          <a:prstGeom prst="line">
            <a:avLst/>
          </a:prstGeom>
          <a:noFill/>
          <a:ln w="12700">
            <a:solidFill>
              <a:srgbClr val="CAD4E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1F7FBBBF-B3A8-558E-8693-D7C6A446863F}"/>
              </a:ext>
            </a:extLst>
          </p:cNvPr>
          <p:cNvSpPr/>
          <p:nvPr/>
        </p:nvSpPr>
        <p:spPr>
          <a:xfrm>
            <a:off x="7714488" y="1694688"/>
            <a:ext cx="1188720" cy="2111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AA1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Belluno</a:t>
            </a:r>
            <a:endParaRPr lang="en-US" sz="1200" dirty="0"/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F48A7EB9-91B1-AF40-EB3D-28F767790A89}"/>
              </a:ext>
            </a:extLst>
          </p:cNvPr>
          <p:cNvSpPr/>
          <p:nvPr/>
        </p:nvSpPr>
        <p:spPr>
          <a:xfrm>
            <a:off x="7714488" y="1941576"/>
            <a:ext cx="3108960" cy="3041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A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13,74% → 33,72%</a:t>
            </a:r>
            <a:endParaRPr lang="en-US" sz="2200" dirty="0"/>
          </a:p>
        </p:txBody>
      </p:sp>
      <p:sp>
        <p:nvSpPr>
          <p:cNvPr id="11" name="Text 12">
            <a:extLst>
              <a:ext uri="{FF2B5EF4-FFF2-40B4-BE49-F238E27FC236}">
                <a16:creationId xmlns:a16="http://schemas.microsoft.com/office/drawing/2014/main" id="{7C878416-2EB8-16BC-2D80-4401C5DA777D}"/>
              </a:ext>
            </a:extLst>
          </p:cNvPr>
          <p:cNvSpPr/>
          <p:nvPr/>
        </p:nvSpPr>
        <p:spPr>
          <a:xfrm>
            <a:off x="7714488" y="2307336"/>
            <a:ext cx="3337560" cy="3885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+19,98 punti percentuali rispetto alla quota dei proventi da diritto annuale</a:t>
            </a:r>
            <a:endParaRPr lang="en-US" sz="1050" dirty="0"/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7DA7C9E7-0800-8913-64E5-C728665D1EDD}"/>
              </a:ext>
            </a:extLst>
          </p:cNvPr>
          <p:cNvSpPr/>
          <p:nvPr/>
        </p:nvSpPr>
        <p:spPr>
          <a:xfrm>
            <a:off x="7738872" y="2923032"/>
            <a:ext cx="1051560" cy="4646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65A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2,45×</a:t>
            </a:r>
            <a:endParaRPr lang="en-US" sz="3200" dirty="0"/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37BCB8B2-3D53-6EF7-FAF4-8339087B577B}"/>
              </a:ext>
            </a:extLst>
          </p:cNvPr>
          <p:cNvSpPr/>
          <p:nvPr/>
        </p:nvSpPr>
        <p:spPr>
          <a:xfrm>
            <a:off x="8948928" y="2883408"/>
            <a:ext cx="2103120" cy="6588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dirty="0">
                <a:solidFill>
                  <a:srgbClr val="243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Quota interventi / quota proventi: </a:t>
            </a:r>
            <a:r>
              <a:rPr lang="en-US" sz="1020" b="1" dirty="0">
                <a:solidFill>
                  <a:srgbClr val="243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quota di Belluno è pari a circa 2,45 volte la sua quota di diritto annuale.</a:t>
            </a:r>
            <a:endParaRPr lang="en-US" sz="1020" b="1" dirty="0"/>
          </a:p>
        </p:txBody>
      </p:sp>
      <p:sp>
        <p:nvSpPr>
          <p:cNvPr id="14" name="Shape 15">
            <a:extLst>
              <a:ext uri="{FF2B5EF4-FFF2-40B4-BE49-F238E27FC236}">
                <a16:creationId xmlns:a16="http://schemas.microsoft.com/office/drawing/2014/main" id="{42CC8D36-41EF-7EE6-E90D-452BF228C7D0}"/>
              </a:ext>
            </a:extLst>
          </p:cNvPr>
          <p:cNvSpPr/>
          <p:nvPr/>
        </p:nvSpPr>
        <p:spPr>
          <a:xfrm>
            <a:off x="7909560" y="3758184"/>
            <a:ext cx="3429000" cy="0"/>
          </a:xfrm>
          <a:prstGeom prst="line">
            <a:avLst/>
          </a:prstGeom>
          <a:noFill/>
          <a:ln w="12700">
            <a:solidFill>
              <a:srgbClr val="CAD4E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6">
            <a:extLst>
              <a:ext uri="{FF2B5EF4-FFF2-40B4-BE49-F238E27FC236}">
                <a16:creationId xmlns:a16="http://schemas.microsoft.com/office/drawing/2014/main" id="{18E35C5D-E036-7807-D223-B2658E4FC2D4}"/>
              </a:ext>
            </a:extLst>
          </p:cNvPr>
          <p:cNvSpPr/>
          <p:nvPr/>
        </p:nvSpPr>
        <p:spPr>
          <a:xfrm>
            <a:off x="7440168" y="3883152"/>
            <a:ext cx="3962400" cy="2533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3A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Totale interventi economici 2025: € 4,77 mln</a:t>
            </a:r>
            <a:endParaRPr lang="en-US" sz="1600" dirty="0"/>
          </a:p>
        </p:txBody>
      </p:sp>
      <p:sp>
        <p:nvSpPr>
          <p:cNvPr id="16" name="Text 17">
            <a:extLst>
              <a:ext uri="{FF2B5EF4-FFF2-40B4-BE49-F238E27FC236}">
                <a16:creationId xmlns:a16="http://schemas.microsoft.com/office/drawing/2014/main" id="{5E29DBDD-4BE9-B23E-0C93-003D5163D672}"/>
              </a:ext>
            </a:extLst>
          </p:cNvPr>
          <p:cNvSpPr/>
          <p:nvPr/>
        </p:nvSpPr>
        <p:spPr>
          <a:xfrm>
            <a:off x="7470648" y="4233672"/>
            <a:ext cx="3337560" cy="2111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243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Treviso</a:t>
            </a:r>
            <a:r>
              <a:rPr lang="en-US" sz="1050" dirty="0">
                <a:solidFill>
                  <a:srgbClr val="243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: € 3,16 mln  - </a:t>
            </a:r>
            <a:r>
              <a:rPr lang="en-US" sz="1050" b="1" dirty="0">
                <a:solidFill>
                  <a:srgbClr val="243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Belluno</a:t>
            </a:r>
            <a:r>
              <a:rPr lang="en-US" sz="1050" dirty="0">
                <a:solidFill>
                  <a:srgbClr val="243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: € 1,61 mln</a:t>
            </a:r>
            <a:endParaRPr lang="en-US" sz="1050" dirty="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29A6A060-8863-C4C3-8583-4341C1971CA2}"/>
              </a:ext>
            </a:extLst>
          </p:cNvPr>
          <p:cNvSpPr/>
          <p:nvPr/>
        </p:nvSpPr>
        <p:spPr>
          <a:xfrm>
            <a:off x="7714488" y="932689"/>
            <a:ext cx="1188720" cy="2111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chemeClr val="accent1"/>
                </a:solidFill>
                <a:latin typeface="Aptos" pitchFamily="34" charset="0"/>
              </a:rPr>
              <a:t>Treviso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1EC3B28B-E655-86CE-D88C-5A57F845AFEF}"/>
              </a:ext>
            </a:extLst>
          </p:cNvPr>
          <p:cNvSpPr/>
          <p:nvPr/>
        </p:nvSpPr>
        <p:spPr>
          <a:xfrm>
            <a:off x="7714488" y="1155193"/>
            <a:ext cx="3108960" cy="3041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A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86,26% → 66,28%</a:t>
            </a:r>
            <a:endParaRPr lang="en-US" sz="2200" dirty="0"/>
          </a:p>
        </p:txBody>
      </p:sp>
      <p:graphicFrame>
        <p:nvGraphicFramePr>
          <p:cNvPr id="19" name="Chart 0">
            <a:extLst>
              <a:ext uri="{FF2B5EF4-FFF2-40B4-BE49-F238E27FC236}">
                <a16:creationId xmlns:a16="http://schemas.microsoft.com/office/drawing/2014/main" id="{C6E20BE1-6B16-16E2-A5B4-BB30C988A9AC}"/>
              </a:ext>
            </a:extLst>
          </p:cNvPr>
          <p:cNvGraphicFramePr/>
          <p:nvPr/>
        </p:nvGraphicFramePr>
        <p:xfrm>
          <a:off x="377952" y="984874"/>
          <a:ext cx="6242304" cy="3413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6271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4A74E-BD3A-F9C1-5151-ED8CE4038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30715CE1-F7DE-A4F2-CCF1-A029E7ECCD6F}"/>
              </a:ext>
            </a:extLst>
          </p:cNvPr>
          <p:cNvSpPr/>
          <p:nvPr/>
        </p:nvSpPr>
        <p:spPr>
          <a:xfrm>
            <a:off x="0" y="5751576"/>
            <a:ext cx="12191695" cy="1106424"/>
          </a:xfrm>
          <a:prstGeom prst="rect">
            <a:avLst/>
          </a:prstGeom>
          <a:solidFill>
            <a:srgbClr val="1C9BD7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683895" algn="r">
              <a:lnSpc>
                <a:spcPct val="115000"/>
              </a:lnSpc>
              <a:spcAft>
                <a:spcPts val="200"/>
              </a:spcAft>
            </a:pPr>
            <a:endParaRPr lang="it-IT" sz="1200" b="1" kern="100">
              <a:solidFill>
                <a:srgbClr val="FFFFFF"/>
              </a:solidFill>
              <a:latin typeface="Titillium Web" panose="00000500000000000000" pitchFamily="2" charset="77"/>
              <a:cs typeface="Times New Roman" panose="02020603050405020304" pitchFamily="18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AF972D3-8A30-508A-D26E-D818B71A926F}"/>
              </a:ext>
            </a:extLst>
          </p:cNvPr>
          <p:cNvSpPr/>
          <p:nvPr/>
        </p:nvSpPr>
        <p:spPr>
          <a:xfrm>
            <a:off x="7662672" y="6053328"/>
            <a:ext cx="3611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endParaRPr lang="en-US" sz="12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19194B5F-C2ED-03C5-1899-961EE0EE9A60}"/>
              </a:ext>
            </a:extLst>
          </p:cNvPr>
          <p:cNvSpPr/>
          <p:nvPr/>
        </p:nvSpPr>
        <p:spPr>
          <a:xfrm>
            <a:off x="6486916" y="6405892"/>
            <a:ext cx="4787636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115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Camera di commercio di Treviso-Belluno | Dolomiti</a:t>
            </a:r>
            <a:endParaRPr lang="en-US" sz="115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33C7948D-71FE-6D36-FD6E-1BC56A58624A}"/>
              </a:ext>
            </a:extLst>
          </p:cNvPr>
          <p:cNvSpPr/>
          <p:nvPr/>
        </p:nvSpPr>
        <p:spPr>
          <a:xfrm>
            <a:off x="1119941" y="265176"/>
            <a:ext cx="107899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rgbClr val="1F4E7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Il </a:t>
            </a:r>
            <a:r>
              <a:rPr lang="en-US" sz="2400" b="1" err="1">
                <a:solidFill>
                  <a:srgbClr val="1F4E7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capitale</a:t>
            </a:r>
            <a:r>
              <a:rPr lang="en-US" sz="2400" b="1">
                <a:solidFill>
                  <a:srgbClr val="1F4E7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400" b="1" err="1">
                <a:solidFill>
                  <a:srgbClr val="1F4E7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umano</a:t>
            </a:r>
            <a:r>
              <a:rPr lang="en-US" sz="2400" b="1">
                <a:solidFill>
                  <a:srgbClr val="1F4E7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: </a:t>
            </a:r>
            <a:r>
              <a:rPr lang="en-US" sz="2400" b="1" err="1">
                <a:solidFill>
                  <a:srgbClr val="1F4E7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dinamica</a:t>
            </a:r>
            <a:r>
              <a:rPr lang="en-US" sz="2400" b="1">
                <a:solidFill>
                  <a:srgbClr val="1F4E7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del </a:t>
            </a:r>
            <a:r>
              <a:rPr lang="en-US" sz="2400" b="1" err="1">
                <a:solidFill>
                  <a:srgbClr val="1F4E7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personale</a:t>
            </a:r>
            <a:r>
              <a:rPr lang="en-US" sz="2400" b="1">
                <a:solidFill>
                  <a:srgbClr val="1F4E7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in </a:t>
            </a:r>
            <a:r>
              <a:rPr lang="en-US" sz="2400" b="1" err="1">
                <a:solidFill>
                  <a:srgbClr val="1F4E7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servizio</a:t>
            </a:r>
            <a:r>
              <a:rPr lang="en-US" sz="2400" b="1">
                <a:solidFill>
                  <a:srgbClr val="1F4E7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endParaRPr lang="en-US" sz="2400"/>
          </a:p>
        </p:txBody>
      </p:sp>
      <p:sp>
        <p:nvSpPr>
          <p:cNvPr id="25" name="Shape 22">
            <a:extLst>
              <a:ext uri="{FF2B5EF4-FFF2-40B4-BE49-F238E27FC236}">
                <a16:creationId xmlns:a16="http://schemas.microsoft.com/office/drawing/2014/main" id="{2D79C1EF-789D-F70E-D07A-1297D4E54CDA}"/>
              </a:ext>
            </a:extLst>
          </p:cNvPr>
          <p:cNvSpPr/>
          <p:nvPr/>
        </p:nvSpPr>
        <p:spPr>
          <a:xfrm>
            <a:off x="289407" y="5202936"/>
            <a:ext cx="11620454" cy="402336"/>
          </a:xfrm>
          <a:prstGeom prst="roundRect">
            <a:avLst>
              <a:gd name="adj" fmla="val 13333"/>
            </a:avLst>
          </a:prstGeom>
          <a:solidFill>
            <a:srgbClr val="E9F2F7"/>
          </a:solidFill>
          <a:ln w="12700">
            <a:solidFill>
              <a:srgbClr val="E9F2F7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graphicFrame>
        <p:nvGraphicFramePr>
          <p:cNvPr id="27" name="Chart">
            <a:extLst>
              <a:ext uri="{FF2B5EF4-FFF2-40B4-BE49-F238E27FC236}">
                <a16:creationId xmlns:a16="http://schemas.microsoft.com/office/drawing/2014/main" id="{7EFE9815-1F5D-AD4C-BE94-24DB413873D2}"/>
              </a:ext>
            </a:extLst>
          </p:cNvPr>
          <p:cNvGraphicFramePr>
            <a:graphicFrameLocks/>
          </p:cNvGraphicFramePr>
          <p:nvPr/>
        </p:nvGraphicFramePr>
        <p:xfrm>
          <a:off x="173733" y="745236"/>
          <a:ext cx="4953000" cy="2683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Chart">
            <a:extLst>
              <a:ext uri="{FF2B5EF4-FFF2-40B4-BE49-F238E27FC236}">
                <a16:creationId xmlns:a16="http://schemas.microsoft.com/office/drawing/2014/main" id="{4D30B5F7-5A26-A14B-B7B5-1D2F0E6654B6}"/>
              </a:ext>
            </a:extLst>
          </p:cNvPr>
          <p:cNvGraphicFramePr>
            <a:graphicFrameLocks/>
          </p:cNvGraphicFramePr>
          <p:nvPr/>
        </p:nvGraphicFramePr>
        <p:xfrm>
          <a:off x="5323947" y="750670"/>
          <a:ext cx="6585916" cy="2678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Chart">
            <a:extLst>
              <a:ext uri="{FF2B5EF4-FFF2-40B4-BE49-F238E27FC236}">
                <a16:creationId xmlns:a16="http://schemas.microsoft.com/office/drawing/2014/main" id="{FFDD7D13-9853-D34B-A6F9-CE524BEA7847}"/>
              </a:ext>
            </a:extLst>
          </p:cNvPr>
          <p:cNvGraphicFramePr>
            <a:graphicFrameLocks/>
          </p:cNvGraphicFramePr>
          <p:nvPr/>
        </p:nvGraphicFramePr>
        <p:xfrm>
          <a:off x="5323946" y="3593592"/>
          <a:ext cx="6585915" cy="1472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6F9EC466-D8A7-C151-B137-9166CF538267}"/>
              </a:ext>
            </a:extLst>
          </p:cNvPr>
          <p:cNvSpPr txBox="1"/>
          <p:nvPr/>
        </p:nvSpPr>
        <p:spPr>
          <a:xfrm>
            <a:off x="173734" y="3616742"/>
            <a:ext cx="4953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/>
              <a:t>Riduzione complessiva di 20 unità del personale nel periodo 2016-2026. La riduzione complessiva in termini di FTE è stata di -17,3 unità.</a:t>
            </a:r>
          </a:p>
          <a:p>
            <a:endParaRPr lang="it-IT" sz="800"/>
          </a:p>
          <a:p>
            <a:r>
              <a:rPr lang="it-IT" sz="1400"/>
              <a:t>Belluno ha registrato una riduzione di 12 unità, mentre la riduzione per Treviso  è stata di 11 unità.</a:t>
            </a:r>
          </a:p>
        </p:txBody>
      </p:sp>
      <p:sp>
        <p:nvSpPr>
          <p:cNvPr id="101" name="Numero diapositiva automatico"/>
          <p:cNvSpPr txBox="1">
            <a:spLocks noGrp="1"/>
          </p:cNvSpPr>
          <p:nvPr>
            <p:ph type="sldNum" idx="999"/>
          </p:nvPr>
        </p:nvSpPr>
        <p:spPr>
          <a:xfrm>
            <a:off x="11625072" y="6528816"/>
            <a:ext cx="438912" cy="20116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</a:bodyPr>
          <a:lstStyle/>
          <a:p>
            <a:pPr algn="r"/>
            <a:fld id="{2DBB79D1-C351-4F94-BAC5-95E78A6F09E4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15658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556</Words>
  <Application>Microsoft Office PowerPoint</Application>
  <PresentationFormat>Widescreen</PresentationFormat>
  <Paragraphs>79</Paragraphs>
  <Slides>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Titillium Web</vt:lpstr>
      <vt:lpstr>Tema di Office</vt:lpstr>
      <vt:lpstr>Presentazione del 16/07/2026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Infocamere S.c.p.a.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Silvana Manica</dc:creator>
  <cp:lastModifiedBy>Silvana Manica</cp:lastModifiedBy>
  <cp:revision>7</cp:revision>
  <dcterms:created xsi:type="dcterms:W3CDTF">2026-07-16T07:49:54Z</dcterms:created>
  <dcterms:modified xsi:type="dcterms:W3CDTF">2026-07-16T13:29:46Z</dcterms:modified>
</cp:coreProperties>
</file>